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2"/>
  </p:notesMasterIdLst>
  <p:handoutMasterIdLst>
    <p:handoutMasterId r:id="rId43"/>
  </p:handoutMasterIdLst>
  <p:sldIdLst>
    <p:sldId id="2076137150" r:id="rId2"/>
    <p:sldId id="2076137142" r:id="rId3"/>
    <p:sldId id="2126" r:id="rId4"/>
    <p:sldId id="4554" r:id="rId5"/>
    <p:sldId id="1892" r:id="rId6"/>
    <p:sldId id="2076137147" r:id="rId7"/>
    <p:sldId id="2076137146" r:id="rId8"/>
    <p:sldId id="268" r:id="rId9"/>
    <p:sldId id="4519" r:id="rId10"/>
    <p:sldId id="260" r:id="rId11"/>
    <p:sldId id="1891" r:id="rId12"/>
    <p:sldId id="1819" r:id="rId13"/>
    <p:sldId id="4514" r:id="rId14"/>
    <p:sldId id="2076137172" r:id="rId15"/>
    <p:sldId id="2076137144" r:id="rId16"/>
    <p:sldId id="2076137157" r:id="rId17"/>
    <p:sldId id="1879" r:id="rId18"/>
    <p:sldId id="4293" r:id="rId19"/>
    <p:sldId id="4305" r:id="rId20"/>
    <p:sldId id="4306" r:id="rId21"/>
    <p:sldId id="4253" r:id="rId22"/>
    <p:sldId id="2076137143" r:id="rId23"/>
    <p:sldId id="2076137160" r:id="rId24"/>
    <p:sldId id="2076137161" r:id="rId25"/>
    <p:sldId id="1889" r:id="rId26"/>
    <p:sldId id="2076137153" r:id="rId27"/>
    <p:sldId id="2076137154" r:id="rId28"/>
    <p:sldId id="2076137156" r:id="rId29"/>
    <p:sldId id="2076137158" r:id="rId30"/>
    <p:sldId id="2076137159" r:id="rId31"/>
    <p:sldId id="2076137162" r:id="rId32"/>
    <p:sldId id="2076137165" r:id="rId33"/>
    <p:sldId id="2076137166" r:id="rId34"/>
    <p:sldId id="271" r:id="rId35"/>
    <p:sldId id="2076137141" r:id="rId36"/>
    <p:sldId id="2076137168" r:id="rId37"/>
    <p:sldId id="2076137169" r:id="rId38"/>
    <p:sldId id="2076137167" r:id="rId39"/>
    <p:sldId id="2076137171" r:id="rId40"/>
    <p:sldId id="207613717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ida REBAÏ" initials="HR" lastIdx="1" clrIdx="0">
    <p:extLst>
      <p:ext uri="{19B8F6BF-5375-455C-9EA6-DF929625EA0E}">
        <p15:presenceInfo xmlns:p15="http://schemas.microsoft.com/office/powerpoint/2012/main" userId="c0db0e701980ff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B4C02"/>
    <a:srgbClr val="FFF1E2"/>
    <a:srgbClr val="9665AE"/>
    <a:srgbClr val="F4BF31"/>
    <a:srgbClr val="DD5900"/>
    <a:srgbClr val="FFAA27"/>
    <a:srgbClr val="00188F"/>
    <a:srgbClr val="0064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4605" autoAdjust="0"/>
  </p:normalViewPr>
  <p:slideViewPr>
    <p:cSldViewPr snapToGrid="0">
      <p:cViewPr varScale="1">
        <p:scale>
          <a:sx n="57" d="100"/>
          <a:sy n="57" d="100"/>
        </p:scale>
        <p:origin x="996" y="28"/>
      </p:cViewPr>
      <p:guideLst/>
    </p:cSldViewPr>
  </p:slideViewPr>
  <p:notesTextViewPr>
    <p:cViewPr>
      <p:scale>
        <a:sx n="1" d="1"/>
        <a:sy n="1" d="1"/>
      </p:scale>
      <p:origin x="0" y="0"/>
    </p:cViewPr>
  </p:notesTextViewPr>
  <p:notesViewPr>
    <p:cSldViewPr snapToGrid="0">
      <p:cViewPr varScale="1">
        <p:scale>
          <a:sx n="51" d="100"/>
          <a:sy n="51" d="100"/>
        </p:scale>
        <p:origin x="269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BDF0B46-7BAB-40D6-8A08-0E6D18D15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a:extLst>
              <a:ext uri="{FF2B5EF4-FFF2-40B4-BE49-F238E27FC236}">
                <a16:creationId xmlns:a16="http://schemas.microsoft.com/office/drawing/2014/main" id="{270D28C3-2D24-45FF-96EC-AA59506CF4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363E5F-B88B-4163-A39C-4E21E2F5B38D}" type="datetimeFigureOut">
              <a:rPr lang="en-CA" smtClean="0"/>
              <a:t>2020-08-10</a:t>
            </a:fld>
            <a:endParaRPr lang="en-CA"/>
          </a:p>
        </p:txBody>
      </p:sp>
      <p:sp>
        <p:nvSpPr>
          <p:cNvPr id="4" name="Espace réservé du pied de page 3">
            <a:extLst>
              <a:ext uri="{FF2B5EF4-FFF2-40B4-BE49-F238E27FC236}">
                <a16:creationId xmlns:a16="http://schemas.microsoft.com/office/drawing/2014/main" id="{21982454-6E17-4011-BA19-02075ED629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Espace réservé du numéro de diapositive 4">
            <a:extLst>
              <a:ext uri="{FF2B5EF4-FFF2-40B4-BE49-F238E27FC236}">
                <a16:creationId xmlns:a16="http://schemas.microsoft.com/office/drawing/2014/main" id="{52606DCD-A2FD-402D-B8CC-8E3AC65FE8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2D6926-97C9-423C-A6BF-C78CCC5F9205}" type="slidenum">
              <a:rPr lang="en-CA" smtClean="0"/>
              <a:t>‹N°›</a:t>
            </a:fld>
            <a:endParaRPr lang="en-CA"/>
          </a:p>
        </p:txBody>
      </p:sp>
    </p:spTree>
    <p:extLst>
      <p:ext uri="{BB962C8B-B14F-4D97-AF65-F5344CB8AC3E}">
        <p14:creationId xmlns:p14="http://schemas.microsoft.com/office/powerpoint/2010/main" val="4023257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8D851748-6136-45EB-AC7A-E7619B1670E4}" type="datetimeFigureOut">
              <a:rPr lang="en-CA" smtClean="0"/>
              <a:t>2020-08-10</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D7BF1-8325-4B37-937F-AB813C8AC311}" type="slidenum">
              <a:rPr lang="en-CA" smtClean="0"/>
              <a:t>‹N°›</a:t>
            </a:fld>
            <a:endParaRPr lang="en-CA"/>
          </a:p>
        </p:txBody>
      </p:sp>
      <p:pic>
        <p:nvPicPr>
          <p:cNvPr id="9" name="Image 8">
            <a:extLst>
              <a:ext uri="{FF2B5EF4-FFF2-40B4-BE49-F238E27FC236}">
                <a16:creationId xmlns:a16="http://schemas.microsoft.com/office/drawing/2014/main" id="{78ACA3C8-7669-43B0-B51D-7332E6E7F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682" y="1281140"/>
            <a:ext cx="646178" cy="497557"/>
          </a:xfrm>
          <a:prstGeom prst="rect">
            <a:avLst/>
          </a:prstGeom>
        </p:spPr>
      </p:pic>
      <p:pic>
        <p:nvPicPr>
          <p:cNvPr id="10" name="Image 9">
            <a:extLst>
              <a:ext uri="{FF2B5EF4-FFF2-40B4-BE49-F238E27FC236}">
                <a16:creationId xmlns:a16="http://schemas.microsoft.com/office/drawing/2014/main" id="{E5AE99C3-AFC5-4C0B-827B-750625BF24D1}"/>
              </a:ext>
            </a:extLst>
          </p:cNvPr>
          <p:cNvPicPr>
            <a:picLocks noChangeAspect="1"/>
          </p:cNvPicPr>
          <p:nvPr/>
        </p:nvPicPr>
        <p:blipFill>
          <a:blip r:embed="rId3"/>
          <a:stretch>
            <a:fillRect/>
          </a:stretch>
        </p:blipFill>
        <p:spPr>
          <a:xfrm>
            <a:off x="5510311" y="4525811"/>
            <a:ext cx="646232" cy="499915"/>
          </a:xfrm>
          <a:prstGeom prst="rect">
            <a:avLst/>
          </a:prstGeom>
        </p:spPr>
      </p:pic>
    </p:spTree>
    <p:extLst>
      <p:ext uri="{BB962C8B-B14F-4D97-AF65-F5344CB8AC3E}">
        <p14:creationId xmlns:p14="http://schemas.microsoft.com/office/powerpoint/2010/main" val="307563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a:t>
            </a:fld>
            <a:endParaRPr lang="en-CA"/>
          </a:p>
        </p:txBody>
      </p:sp>
    </p:spTree>
    <p:extLst>
      <p:ext uri="{BB962C8B-B14F-4D97-AF65-F5344CB8AC3E}">
        <p14:creationId xmlns:p14="http://schemas.microsoft.com/office/powerpoint/2010/main" val="1840316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12</a:t>
            </a:fld>
            <a:endParaRPr lang="en-CA"/>
          </a:p>
        </p:txBody>
      </p:sp>
    </p:spTree>
    <p:extLst>
      <p:ext uri="{BB962C8B-B14F-4D97-AF65-F5344CB8AC3E}">
        <p14:creationId xmlns:p14="http://schemas.microsoft.com/office/powerpoint/2010/main" val="2268841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en-US" dirty="0"/>
              <a:t>Azure provides different choices for app modernization</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8/10/2020 3:00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1166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281942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15</a:t>
            </a:fld>
            <a:endParaRPr lang="en-CA"/>
          </a:p>
        </p:txBody>
      </p:sp>
    </p:spTree>
    <p:extLst>
      <p:ext uri="{BB962C8B-B14F-4D97-AF65-F5344CB8AC3E}">
        <p14:creationId xmlns:p14="http://schemas.microsoft.com/office/powerpoint/2010/main" val="206564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We</a:t>
            </a:r>
            <a:r>
              <a:rPr lang="fr-CA" dirty="0"/>
              <a:t> </a:t>
            </a:r>
            <a:r>
              <a:rPr lang="fr-CA" dirty="0" err="1"/>
              <a:t>will</a:t>
            </a:r>
            <a:r>
              <a:rPr lang="fr-CA" dirty="0"/>
              <a:t> </a:t>
            </a:r>
            <a:r>
              <a:rPr lang="fr-CA" dirty="0" err="1"/>
              <a:t>see</a:t>
            </a:r>
            <a:r>
              <a:rPr lang="fr-CA" dirty="0"/>
              <a:t> how </a:t>
            </a:r>
            <a:r>
              <a:rPr lang="fr-CA" dirty="0" err="1"/>
              <a:t>we</a:t>
            </a:r>
            <a:r>
              <a:rPr lang="fr-CA" dirty="0"/>
              <a:t> can </a:t>
            </a:r>
            <a:r>
              <a:rPr lang="fr-CA" dirty="0" err="1"/>
              <a:t>create</a:t>
            </a:r>
            <a:r>
              <a:rPr lang="fr-CA" dirty="0"/>
              <a:t> a local service </a:t>
            </a:r>
            <a:r>
              <a:rPr lang="fr-CA" dirty="0" err="1"/>
              <a:t>fabric</a:t>
            </a:r>
            <a:r>
              <a:rPr lang="fr-CA" dirty="0"/>
              <a:t> cluster </a:t>
            </a:r>
            <a:r>
              <a:rPr lang="fr-CA" dirty="0" err="1"/>
              <a:t>using</a:t>
            </a:r>
            <a:r>
              <a:rPr lang="fr-CA" dirty="0"/>
              <a:t> SDK service, </a:t>
            </a:r>
            <a:r>
              <a:rPr lang="fr-CA" dirty="0" err="1"/>
              <a:t>this</a:t>
            </a:r>
            <a:r>
              <a:rPr lang="fr-CA" dirty="0"/>
              <a:t> cluster </a:t>
            </a:r>
            <a:r>
              <a:rPr lang="fr-CA" dirty="0" err="1"/>
              <a:t>will</a:t>
            </a:r>
            <a:r>
              <a:rPr lang="fr-CA" dirty="0"/>
              <a:t> </a:t>
            </a:r>
            <a:r>
              <a:rPr lang="fr-CA" dirty="0" err="1"/>
              <a:t>allow</a:t>
            </a:r>
            <a:r>
              <a:rPr lang="fr-CA" dirty="0"/>
              <a:t> us to </a:t>
            </a:r>
            <a:r>
              <a:rPr lang="fr-CA" dirty="0" err="1"/>
              <a:t>create</a:t>
            </a:r>
            <a:r>
              <a:rPr lang="fr-CA" dirty="0"/>
              <a:t> service </a:t>
            </a:r>
            <a:r>
              <a:rPr lang="fr-CA" dirty="0" err="1"/>
              <a:t>fabric</a:t>
            </a:r>
            <a:r>
              <a:rPr lang="fr-CA" dirty="0"/>
              <a:t> application </a:t>
            </a:r>
            <a:r>
              <a:rPr lang="fr-CA" dirty="0" err="1"/>
              <a:t>using</a:t>
            </a:r>
            <a:r>
              <a:rPr lang="fr-CA" dirty="0"/>
              <a:t> Visual Studio and </a:t>
            </a:r>
            <a:r>
              <a:rPr lang="fr-CA" dirty="0" err="1"/>
              <a:t>deploy</a:t>
            </a:r>
            <a:r>
              <a:rPr lang="fr-CA" dirty="0"/>
              <a:t> </a:t>
            </a:r>
            <a:r>
              <a:rPr lang="fr-CA" dirty="0" err="1"/>
              <a:t>it</a:t>
            </a:r>
            <a:r>
              <a:rPr lang="fr-CA" dirty="0"/>
              <a:t> </a:t>
            </a:r>
            <a:r>
              <a:rPr lang="fr-CA" dirty="0" err="1"/>
              <a:t>locally</a:t>
            </a:r>
            <a:r>
              <a:rPr lang="fr-CA" dirty="0"/>
              <a:t> </a:t>
            </a:r>
            <a:r>
              <a:rPr lang="fr-CA" dirty="0" err="1"/>
              <a:t>after</a:t>
            </a:r>
            <a:r>
              <a:rPr lang="fr-CA" dirty="0"/>
              <a:t> </a:t>
            </a:r>
            <a:r>
              <a:rPr lang="fr-CA" dirty="0" err="1"/>
              <a:t>we</a:t>
            </a:r>
            <a:r>
              <a:rPr lang="fr-CA" dirty="0"/>
              <a:t> </a:t>
            </a:r>
            <a:r>
              <a:rPr lang="fr-CA" dirty="0" err="1"/>
              <a:t>will</a:t>
            </a:r>
            <a:r>
              <a:rPr lang="fr-CA" dirty="0"/>
              <a:t> </a:t>
            </a:r>
            <a:r>
              <a:rPr lang="fr-CA" dirty="0" err="1"/>
              <a:t>deploy</a:t>
            </a:r>
            <a:r>
              <a:rPr lang="fr-CA" dirty="0"/>
              <a:t> on Service </a:t>
            </a:r>
            <a:r>
              <a:rPr lang="fr-CA" dirty="0" err="1"/>
              <a:t>Fabric</a:t>
            </a:r>
            <a:r>
              <a:rPr lang="fr-CA" dirty="0"/>
              <a:t> cluster in </a:t>
            </a:r>
            <a:r>
              <a:rPr lang="fr-CA" dirty="0" err="1"/>
              <a:t>Microsfot</a:t>
            </a:r>
            <a:r>
              <a:rPr lang="fr-CA" dirty="0"/>
              <a:t>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Service Fabric cluster</a:t>
            </a:r>
            <a:r>
              <a:rPr lang="en-US" sz="1200" dirty="0"/>
              <a:t>:  a network-connected set of virtual machines (VMs) into which your microservices are deployed and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cluster is a set of nodes that are VMs, node numbers depends from the use of clusters, in development phase, one node is used but in production, you need to have more than 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Every node has an operating system windows or </a:t>
            </a:r>
            <a:r>
              <a:rPr lang="en-US" sz="1200" dirty="0" err="1"/>
              <a:t>linux</a:t>
            </a:r>
            <a:r>
              <a:rPr lang="en-US" sz="1200" dirty="0"/>
              <a:t> with a runtime. A node can host multiples applications it depend from the resource available in the virtual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16</a:t>
            </a:fld>
            <a:endParaRPr lang="en-CA"/>
          </a:p>
        </p:txBody>
      </p:sp>
    </p:spTree>
    <p:extLst>
      <p:ext uri="{BB962C8B-B14F-4D97-AF65-F5344CB8AC3E}">
        <p14:creationId xmlns:p14="http://schemas.microsoft.com/office/powerpoint/2010/main" val="2065827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1444866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8/10/2020 3:00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6508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8/10/2020 3:00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
        <p:nvSpPr>
          <p:cNvPr id="3" name="Espace réservé des notes 2">
            <a:extLst>
              <a:ext uri="{FF2B5EF4-FFF2-40B4-BE49-F238E27FC236}">
                <a16:creationId xmlns:a16="http://schemas.microsoft.com/office/drawing/2014/main" id="{240C717C-F69F-4A3C-9825-F36FC7FC041A}"/>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6233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8/10/2020 3:00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93377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Service Fabric is an open source project and is used in many services in Azure infrastructure as well as other Microsoft services, including Azure Event Hubs, Azure Cosmos DB, Azure SQL DB, Dynamic 365 and Cortana. The major sub-sections of Service Fabric can be seen below.</a:t>
            </a:r>
          </a:p>
          <a:p>
            <a:endParaRPr lang="en-US" dirty="0"/>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21</a:t>
            </a:fld>
            <a:endParaRPr lang="en-CA"/>
          </a:p>
        </p:txBody>
      </p:sp>
    </p:spTree>
    <p:extLst>
      <p:ext uri="{BB962C8B-B14F-4D97-AF65-F5344CB8AC3E}">
        <p14:creationId xmlns:p14="http://schemas.microsoft.com/office/powerpoint/2010/main" val="47538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a:t>
            </a:fld>
            <a:endParaRPr lang="en-CA"/>
          </a:p>
        </p:txBody>
      </p:sp>
    </p:spTree>
    <p:extLst>
      <p:ext uri="{BB962C8B-B14F-4D97-AF65-F5344CB8AC3E}">
        <p14:creationId xmlns:p14="http://schemas.microsoft.com/office/powerpoint/2010/main" val="2836922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Service Fabric is a platform that makes it easier to build and deploy microservices-based applications, handling both stateful and stateless operations. It will run on any Windows system and there’s also a Linux version, which means that it’s portable across multiple cloud environments including Amazon Web Services, OpenStack and VMware.</a:t>
            </a:r>
          </a:p>
          <a:p>
            <a:endParaRPr lang="en-US" dirty="0"/>
          </a:p>
          <a:p>
            <a:r>
              <a:rPr lang="en-US" dirty="0"/>
              <a:t>Apps that are created in the Azure Service Fabric environment are made up of granular microservices, small chunks of code which are uploaded and run separately. These microservices communicate with each other using service application-programming interfaces (APIs). Because microservices are modular, it’s possible to scale each component of an app separately which simplifies the process of rolling out changes, in contrast to traditional monolithic architecture.</a:t>
            </a:r>
          </a:p>
          <a:p>
            <a:endParaRPr lang="en-US" dirty="0"/>
          </a:p>
          <a:p>
            <a:r>
              <a:rPr lang="en-US" dirty="0"/>
              <a:t>Service Fabric provides lifecycle management capabilities to microservice based applications. The microservices are hosted inside containers that are deployed across the Service Fabric cluster. Using containers instead of virtual machines means a massive increase in density and greater still density can be achieved by moving from containers to microservices in these containers. For instance, a single cluster for Azure SQL Database is made up of hundreds of machines running tens of thousands of containers that in turn host hundreds of thousands of databases. Each database is a Service Fabric stateful microservice.</a:t>
            </a:r>
          </a:p>
          <a:p>
            <a:endParaRPr lang="en-US" dirty="0"/>
          </a:p>
          <a:p>
            <a:r>
              <a:rPr lang="en-US" dirty="0"/>
              <a:t>Subsystems of Service Fabric</a:t>
            </a:r>
          </a:p>
          <a:p>
            <a:endParaRPr lang="en-US" dirty="0"/>
          </a:p>
          <a:p>
            <a:r>
              <a:rPr lang="en-US" dirty="0"/>
              <a:t>The first layer from the bottom, the Transport Subsystem is responsible for providing secure communication channels between nodes in a Service Fabric cluster. The Federation Subsystem above it helps logically group physical or virtual nodes into a cluster so that it can be managed as a unit. This helps Service Fabric with tasks such as failure detection, leader election, and routing. Reliability of the workload hosted on Service Fabric is managed by the Reliability Subsystem. It owns the responsibility of replication, resource management, and failover. The Hosting &amp; Activation Subsystem manages the lifecycle of the workload on every node and the Management Subsystem is responsible for managing the lifecycle of applications. The Testability Subsystem helps developers test their workload before and after deployment. Service location of services hosted on Service Fabric is managed by Communication Subsystem. The top three boxes capture the application programming models and the application model available for the developers to consume. More about application models is discussed in later parts of this book.</a:t>
            </a:r>
          </a:p>
          <a:p>
            <a:endParaRPr lang="en-US" dirty="0"/>
          </a:p>
          <a:p>
            <a:r>
              <a:rPr lang="en-US" dirty="0"/>
              <a:t>Transport Subsystem</a:t>
            </a:r>
          </a:p>
          <a:p>
            <a:r>
              <a:rPr lang="en-US" dirty="0"/>
              <a:t>The Transport Subsystem provides a communication channel for intra and inter cluster communication. The channels used for communication are secured by X509 certificate or Windows security. The subsystem supports both one-way and request-response communication patterns. These channels are in turn used by the Federation Subsystem for broadcast and multicast messaging. This subsystem is internal to Service Fabric and cannot be directly used by the developers for application programming.</a:t>
            </a:r>
          </a:p>
          <a:p>
            <a:endParaRPr lang="en-US" dirty="0"/>
          </a:p>
          <a:p>
            <a:r>
              <a:rPr lang="en-US" dirty="0"/>
              <a:t>Federation Subsystem</a:t>
            </a:r>
          </a:p>
          <a:p>
            <a:r>
              <a:rPr lang="en-US" dirty="0"/>
              <a:t>Federation Subsystem is responsible for logically grouping virtual or physical machines together to form a Service Fabric cluster. This subsystem uses the communication infrastructure provided by the Transport Subsystem to achieve this grouping. Grouping of nodes helps Service Fabric better manage the resources. The key responsibilities of this subsystem includes failure detection, leader election, and routing. The subsystem forms a ring topology over the nodes allocated for the cluster. A token-leasing mechanism along with a heartbeat check is implemented within the system to detect failures, perform leader election, and to achieve consistent routing.</a:t>
            </a:r>
          </a:p>
          <a:p>
            <a:endParaRPr lang="en-US" dirty="0"/>
          </a:p>
          <a:p>
            <a:r>
              <a:rPr lang="en-US" dirty="0"/>
              <a:t>Reliability Subsystem</a:t>
            </a:r>
          </a:p>
          <a:p>
            <a:r>
              <a:rPr lang="en-US" dirty="0"/>
              <a:t>Reliability of the service hosted on the platform is ensured by the Reliability Subsystem. It achieves these tasks by managing failover, replicating, and balancing resources across nodes in a cluster.</a:t>
            </a:r>
          </a:p>
          <a:p>
            <a:endParaRPr lang="en-US" dirty="0"/>
          </a:p>
          <a:p>
            <a:r>
              <a:rPr lang="en-US" dirty="0"/>
              <a:t>The replicator logic within this subsystem is responsible for replicating the state across multiple instances of a service. Maintaining consistency between the primary and the secondary replicas in a service deployment is its main task. It interacts with the failover unit and the reconfiguration agent to understand what needs to be replicated.</a:t>
            </a:r>
          </a:p>
          <a:p>
            <a:endParaRPr lang="en-US" dirty="0"/>
          </a:p>
          <a:p>
            <a:r>
              <a:rPr lang="en-US" dirty="0"/>
              <a:t>Any changes in the number of nodes in the cluster trigger the failover manager service. This in turn triggers automatic redistribution of services across the active nodes.</a:t>
            </a:r>
          </a:p>
          <a:p>
            <a:endParaRPr lang="en-US" dirty="0"/>
          </a:p>
          <a:p>
            <a:r>
              <a:rPr lang="en-US" dirty="0"/>
              <a:t>The resource manager plays the part of placing service replicas across different failure domains. It is also responsible for balancing the resources across the available nodes in the cluster while optimizing the load distribution and resource consumption.</a:t>
            </a:r>
          </a:p>
          <a:p>
            <a:endParaRPr lang="en-US" dirty="0"/>
          </a:p>
          <a:p>
            <a:r>
              <a:rPr lang="en-US" dirty="0"/>
              <a:t>Management Subsystem</a:t>
            </a:r>
          </a:p>
          <a:p>
            <a:r>
              <a:rPr lang="en-US" dirty="0"/>
              <a:t>The application lifecycle management of workloads deployed on a Service Fabric cluster is owned by the Management Subsystem. Application developers can access the Management Subsystem functionalities through administrative APIs or PowerShell cmdlets to provision, deploy, upgrade, or de-provision applications. All these operations can be performed without any downtime. The Management Subsystem has three key components – cluster manager, health manager, and image store.</a:t>
            </a:r>
          </a:p>
          <a:p>
            <a:endParaRPr lang="en-US" dirty="0"/>
          </a:p>
          <a:p>
            <a:r>
              <a:rPr lang="en-US" dirty="0"/>
              <a:t>The cluster manager interacts with the failover manager and the resource manager in the Reliability Subsystem for deploying the applications of available nodes considering the placement constraints. It is responsible for the lifecycle of the application, starting from provisioning to de-provisioning. It also integrates with the health manager to perform health checks during service upgrades.</a:t>
            </a:r>
          </a:p>
          <a:p>
            <a:endParaRPr lang="en-US" dirty="0"/>
          </a:p>
          <a:p>
            <a:r>
              <a:rPr lang="en-US" dirty="0"/>
              <a:t>Health manager, as the name suggests, is responsible for monitoring the health of applications, services, nodes, partitions, and replicas. It is also responsible for aggregating the health status and storing it in a centralized health store. APIs are exposed out of this system to query health events to perform corrective actions. The APIs can either return raw events or aggregated health data for a specific cluster resource.</a:t>
            </a:r>
          </a:p>
          <a:p>
            <a:endParaRPr lang="en-US" dirty="0"/>
          </a:p>
          <a:p>
            <a:r>
              <a:rPr lang="en-US" dirty="0"/>
              <a:t>The image store is responsible for persisting and distributing application binaries deployed on a Service Fabric cluster.</a:t>
            </a:r>
          </a:p>
          <a:p>
            <a:endParaRPr lang="en-US" dirty="0"/>
          </a:p>
          <a:p>
            <a:r>
              <a:rPr lang="en-US" dirty="0"/>
              <a:t>Hosting subsystem</a:t>
            </a:r>
          </a:p>
          <a:p>
            <a:r>
              <a:rPr lang="en-US" dirty="0"/>
              <a:t>The Hosting Subsystem takes care of managing application deployments within the scope of a node. The cluster manager signals the Hosting Subsystem, informing it about the application deployments to be managed on a particular node. The Hosting Subsystem then manages the lifecycle of the application on that node. It interacts with the Reliability Subsystem and Management Subsystem to ensure the health of each deployment.</a:t>
            </a:r>
          </a:p>
          <a:p>
            <a:endParaRPr lang="en-US" dirty="0"/>
          </a:p>
          <a:p>
            <a:r>
              <a:rPr lang="en-US" dirty="0"/>
              <a:t>Communication subsystem</a:t>
            </a:r>
          </a:p>
          <a:p>
            <a:r>
              <a:rPr lang="en-US" dirty="0"/>
              <a:t>The communication subsystem provides features for service discovery and intra-cluster messaging features using a naming service. The naming service is used to locate a service within a cluster. It also lets users securely communicate with any node on a cluster, retrieve service metadata, and manage service properties. The naming service also exposes APIs, which enables users to resolve network location or each service despite of them being dynamically placed.</a:t>
            </a:r>
          </a:p>
          <a:p>
            <a:endParaRPr lang="en-US" dirty="0"/>
          </a:p>
          <a:p>
            <a:r>
              <a:rPr lang="en-US" dirty="0"/>
              <a:t>Testability Subsystem</a:t>
            </a:r>
          </a:p>
          <a:p>
            <a:r>
              <a:rPr lang="en-US" dirty="0"/>
              <a:t>The Testability Subsystem provides a list of tools for developers, deployment engineers, and testers to introduce controlled faults and run test scenarios to validate state transitions and behaviors of services deployed on Service Fabric. The fault analysis service is automatically started when a cluster is provisioned. When a fault action or test scenario is initiated, a command is sent to the fault analysis service to run the fault action or test scenario.</a:t>
            </a:r>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22</a:t>
            </a:fld>
            <a:endParaRPr lang="en-CA"/>
          </a:p>
        </p:txBody>
      </p:sp>
    </p:spTree>
    <p:extLst>
      <p:ext uri="{BB962C8B-B14F-4D97-AF65-F5344CB8AC3E}">
        <p14:creationId xmlns:p14="http://schemas.microsoft.com/office/powerpoint/2010/main" val="3670494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Monitoring and diagnostics are critical to developing, testing, and deploying workloads in any cloud environment. For example, you can track how your applications are used, the actions taken by the Service Fabric platform, your resource utilization with performance counters, and the overall health of your cluster. You can use this information to diagnose and correct issues, and prevent them from occurring in the future.</a:t>
            </a:r>
          </a:p>
          <a:p>
            <a:r>
              <a:rPr lang="en-US" dirty="0"/>
              <a:t>https://docs.microsoft.com/en-us/azure/service-fabric/service-fabric-best-practices-monitoring</a:t>
            </a:r>
          </a:p>
          <a:p>
            <a:endParaRPr lang="en-US"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24</a:t>
            </a:fld>
            <a:endParaRPr lang="en-CA"/>
          </a:p>
        </p:txBody>
      </p:sp>
    </p:spTree>
    <p:extLst>
      <p:ext uri="{BB962C8B-B14F-4D97-AF65-F5344CB8AC3E}">
        <p14:creationId xmlns:p14="http://schemas.microsoft.com/office/powerpoint/2010/main" val="59492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3282301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26</a:t>
            </a:fld>
            <a:endParaRPr lang="en-CA"/>
          </a:p>
        </p:txBody>
      </p:sp>
    </p:spTree>
    <p:extLst>
      <p:ext uri="{BB962C8B-B14F-4D97-AF65-F5344CB8AC3E}">
        <p14:creationId xmlns:p14="http://schemas.microsoft.com/office/powerpoint/2010/main" val="2404410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Service Fabric is a container orchestrator for deploying microservices across a cluster of machines. To run Windows container applications on your local development cluster, you must first install Docker for Windows. Get Docker CE for Windows (stable). After installing and starting Docker, right-click on the tray icon and select Switch to Windows containers. This step is required to run Docker images based on Windows.</a:t>
            </a:r>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27</a:t>
            </a:fld>
            <a:endParaRPr lang="en-CA"/>
          </a:p>
        </p:txBody>
      </p:sp>
    </p:spTree>
    <p:extLst>
      <p:ext uri="{BB962C8B-B14F-4D97-AF65-F5344CB8AC3E}">
        <p14:creationId xmlns:p14="http://schemas.microsoft.com/office/powerpoint/2010/main" val="1242729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31</a:t>
            </a:fld>
            <a:endParaRPr lang="en-CA"/>
          </a:p>
        </p:txBody>
      </p:sp>
    </p:spTree>
    <p:extLst>
      <p:ext uri="{BB962C8B-B14F-4D97-AF65-F5344CB8AC3E}">
        <p14:creationId xmlns:p14="http://schemas.microsoft.com/office/powerpoint/2010/main" val="298788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Docker is a tool that makes it easier to create, deploy, and run applications by using a containerization approach. These containers are lightweight and take less time to start than traditional servers. These containers also increase performance and lower cost, while offering proper resource management. Another benefit to using Docker is that you no longer need to pre-allocate RAM to each container.</a:t>
            </a:r>
          </a:p>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2698412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en-US" dirty="0"/>
              <a:t>If we come back to our 5R for containers, we can see how we can deploy if we want to rehost, or refactor and the microservice approach if we decide to rearchitect and for new application we have to build patterns to adopt cloud native strategy in the future.</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8/10/2020 3:00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85886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Stateless Services - no state is maintained in the service. Longer term state is stored in an external database. This is your typical application/data layer approach to building services that you are already likely familiar with.</a:t>
            </a:r>
          </a:p>
          <a:p>
            <a:r>
              <a:rPr lang="en-US" dirty="0"/>
              <a:t>Stateful Services - state is stored with the service. Allows for state to be persisted with out the need for an external database. Data is co-located with the code that is running the service.</a:t>
            </a:r>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37</a:t>
            </a:fld>
            <a:endParaRPr lang="en-CA"/>
          </a:p>
        </p:txBody>
      </p:sp>
    </p:spTree>
    <p:extLst>
      <p:ext uri="{BB962C8B-B14F-4D97-AF65-F5344CB8AC3E}">
        <p14:creationId xmlns:p14="http://schemas.microsoft.com/office/powerpoint/2010/main" val="211138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38</a:t>
            </a:fld>
            <a:endParaRPr lang="en-CA"/>
          </a:p>
        </p:txBody>
      </p:sp>
    </p:spTree>
    <p:extLst>
      <p:ext uri="{BB962C8B-B14F-4D97-AF65-F5344CB8AC3E}">
        <p14:creationId xmlns:p14="http://schemas.microsoft.com/office/powerpoint/2010/main" val="240482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8/10/2020 3:00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55552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39</a:t>
            </a:fld>
            <a:endParaRPr lang="en-CA"/>
          </a:p>
        </p:txBody>
      </p:sp>
    </p:spTree>
    <p:extLst>
      <p:ext uri="{BB962C8B-B14F-4D97-AF65-F5344CB8AC3E}">
        <p14:creationId xmlns:p14="http://schemas.microsoft.com/office/powerpoint/2010/main" val="43840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8/10/2020 3:00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82381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419332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80065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31161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125702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24FCBE-D015-4DF4-9D5A-787C00929E1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CA"/>
          </a:p>
        </p:txBody>
      </p:sp>
      <p:sp>
        <p:nvSpPr>
          <p:cNvPr id="3" name="Sous-titre 2">
            <a:extLst>
              <a:ext uri="{FF2B5EF4-FFF2-40B4-BE49-F238E27FC236}">
                <a16:creationId xmlns:a16="http://schemas.microsoft.com/office/drawing/2014/main" id="{C0433C00-1AAC-4505-A301-6C2C021BD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CA"/>
          </a:p>
        </p:txBody>
      </p:sp>
      <p:sp>
        <p:nvSpPr>
          <p:cNvPr id="4" name="Espace réservé de la date 3">
            <a:extLst>
              <a:ext uri="{FF2B5EF4-FFF2-40B4-BE49-F238E27FC236}">
                <a16:creationId xmlns:a16="http://schemas.microsoft.com/office/drawing/2014/main" id="{5300D6B9-BD19-4276-A600-CEA57A47A265}"/>
              </a:ext>
            </a:extLst>
          </p:cNvPr>
          <p:cNvSpPr>
            <a:spLocks noGrp="1"/>
          </p:cNvSpPr>
          <p:nvPr>
            <p:ph type="dt" sz="half" idx="10"/>
          </p:nvPr>
        </p:nvSpPr>
        <p:spPr/>
        <p:txBody>
          <a:bodyPr/>
          <a:lstStyle/>
          <a:p>
            <a:endParaRPr lang="en-CA"/>
          </a:p>
        </p:txBody>
      </p:sp>
      <p:sp>
        <p:nvSpPr>
          <p:cNvPr id="5" name="Espace réservé du pied de page 4">
            <a:extLst>
              <a:ext uri="{FF2B5EF4-FFF2-40B4-BE49-F238E27FC236}">
                <a16:creationId xmlns:a16="http://schemas.microsoft.com/office/drawing/2014/main" id="{7B11F067-6271-421A-B6B9-B17B9FCA5DC2}"/>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CD426699-9ADD-47B2-8F27-7598C2C47456}"/>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2756173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7E4648-C3E9-498B-B73E-4D289483C4BA}"/>
              </a:ext>
            </a:extLst>
          </p:cNvPr>
          <p:cNvSpPr>
            <a:spLocks noGrp="1"/>
          </p:cNvSpPr>
          <p:nvPr>
            <p:ph type="title"/>
          </p:nvPr>
        </p:nvSpPr>
        <p:spPr/>
        <p:txBody>
          <a:bodyPr/>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22AB17CE-30CF-4C09-974D-77EE12F81F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CE76D767-4560-41CB-899C-EB894CE02A47}"/>
              </a:ext>
            </a:extLst>
          </p:cNvPr>
          <p:cNvSpPr>
            <a:spLocks noGrp="1"/>
          </p:cNvSpPr>
          <p:nvPr>
            <p:ph type="dt" sz="half" idx="10"/>
          </p:nvPr>
        </p:nvSpPr>
        <p:spPr/>
        <p:txBody>
          <a:bodyPr/>
          <a:lstStyle/>
          <a:p>
            <a:endParaRPr lang="en-CA"/>
          </a:p>
        </p:txBody>
      </p:sp>
      <p:sp>
        <p:nvSpPr>
          <p:cNvPr id="5" name="Espace réservé du pied de page 4">
            <a:extLst>
              <a:ext uri="{FF2B5EF4-FFF2-40B4-BE49-F238E27FC236}">
                <a16:creationId xmlns:a16="http://schemas.microsoft.com/office/drawing/2014/main" id="{68324171-3C27-4ADC-A4A8-D324C9063413}"/>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B3BE6B0F-2DD1-45C4-B2D6-AEA91EC9B810}"/>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316389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8900872-B2D2-405A-BC3B-62FDB1EBA172}"/>
              </a:ext>
            </a:extLst>
          </p:cNvPr>
          <p:cNvSpPr>
            <a:spLocks noGrp="1"/>
          </p:cNvSpPr>
          <p:nvPr>
            <p:ph type="title" orient="vert"/>
          </p:nvPr>
        </p:nvSpPr>
        <p:spPr>
          <a:xfrm>
            <a:off x="8724901" y="365125"/>
            <a:ext cx="2628900" cy="5811838"/>
          </a:xfrm>
        </p:spPr>
        <p:txBody>
          <a:bodyPr vert="eaVert"/>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6CA09CD0-ADF5-4ACF-A6C5-62C0C230AAE8}"/>
              </a:ext>
            </a:extLst>
          </p:cNvPr>
          <p:cNvSpPr>
            <a:spLocks noGrp="1"/>
          </p:cNvSpPr>
          <p:nvPr>
            <p:ph type="body" orient="vert" idx="1"/>
          </p:nvPr>
        </p:nvSpPr>
        <p:spPr>
          <a:xfrm>
            <a:off x="838201"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33F41911-0E0C-4905-ABE2-671FC7ABB539}"/>
              </a:ext>
            </a:extLst>
          </p:cNvPr>
          <p:cNvSpPr>
            <a:spLocks noGrp="1"/>
          </p:cNvSpPr>
          <p:nvPr>
            <p:ph type="dt" sz="half" idx="10"/>
          </p:nvPr>
        </p:nvSpPr>
        <p:spPr/>
        <p:txBody>
          <a:bodyPr/>
          <a:lstStyle/>
          <a:p>
            <a:endParaRPr lang="en-CA"/>
          </a:p>
        </p:txBody>
      </p:sp>
      <p:sp>
        <p:nvSpPr>
          <p:cNvPr id="5" name="Espace réservé du pied de page 4">
            <a:extLst>
              <a:ext uri="{FF2B5EF4-FFF2-40B4-BE49-F238E27FC236}">
                <a16:creationId xmlns:a16="http://schemas.microsoft.com/office/drawing/2014/main" id="{EB580249-F52C-46BC-9CE2-303DAE66EFAC}"/>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42395E7E-A3FD-4A05-A379-F75FF391F042}"/>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1488076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‹N°›</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99078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06511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536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Plain">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5" name="Picture 12">
            <a:extLst>
              <a:ext uri="{FF2B5EF4-FFF2-40B4-BE49-F238E27FC236}">
                <a16:creationId xmlns:a16="http://schemas.microsoft.com/office/drawing/2014/main" id="{FFF52A69-C38C-422F-AD5B-DE8F82968DF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6598" r="27165" b="23682"/>
          <a:stretch/>
        </p:blipFill>
        <p:spPr>
          <a:xfrm>
            <a:off x="9916999" y="156328"/>
            <a:ext cx="2121030" cy="793182"/>
          </a:xfrm>
          <a:prstGeom prst="rect">
            <a:avLst/>
          </a:prstGeom>
        </p:spPr>
      </p:pic>
    </p:spTree>
    <p:extLst>
      <p:ext uri="{BB962C8B-B14F-4D97-AF65-F5344CB8AC3E}">
        <p14:creationId xmlns:p14="http://schemas.microsoft.com/office/powerpoint/2010/main" val="3612026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676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097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563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925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DBEC11-E378-49C7-B722-E24C4A04CA65}"/>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7EC0784F-54F5-4ABC-A2A5-CD47AC02E5D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AB2EBB79-D697-450B-BA3F-674F8F4EC654}"/>
              </a:ext>
            </a:extLst>
          </p:cNvPr>
          <p:cNvSpPr>
            <a:spLocks noGrp="1"/>
          </p:cNvSpPr>
          <p:nvPr>
            <p:ph type="dt" sz="half" idx="10"/>
          </p:nvPr>
        </p:nvSpPr>
        <p:spPr/>
        <p:txBody>
          <a:bodyPr/>
          <a:lstStyle/>
          <a:p>
            <a:endParaRPr lang="en-CA"/>
          </a:p>
        </p:txBody>
      </p:sp>
      <p:sp>
        <p:nvSpPr>
          <p:cNvPr id="5" name="Espace réservé du pied de page 4">
            <a:extLst>
              <a:ext uri="{FF2B5EF4-FFF2-40B4-BE49-F238E27FC236}">
                <a16:creationId xmlns:a16="http://schemas.microsoft.com/office/drawing/2014/main" id="{CCF66566-CB4B-4D8C-8731-CE568A01B057}"/>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8C4999AD-3BDC-42E3-9B05-C77454E00F0E}"/>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667158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04699"/>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Speaker name</a:t>
            </a:r>
          </a:p>
        </p:txBody>
      </p:sp>
      <p:pic>
        <p:nvPicPr>
          <p:cNvPr id="3" name="Picture 12">
            <a:extLst>
              <a:ext uri="{FF2B5EF4-FFF2-40B4-BE49-F238E27FC236}">
                <a16:creationId xmlns:a16="http://schemas.microsoft.com/office/drawing/2014/main" id="{FFB6355E-D2D6-49EF-8FD2-5F5DCC025C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6598" r="27165" b="23682"/>
          <a:stretch/>
        </p:blipFill>
        <p:spPr>
          <a:xfrm>
            <a:off x="9916999" y="156328"/>
            <a:ext cx="2121030" cy="793182"/>
          </a:xfrm>
          <a:prstGeom prst="rect">
            <a:avLst/>
          </a:prstGeom>
        </p:spPr>
      </p:pic>
    </p:spTree>
    <p:extLst>
      <p:ext uri="{BB962C8B-B14F-4D97-AF65-F5344CB8AC3E}">
        <p14:creationId xmlns:p14="http://schemas.microsoft.com/office/powerpoint/2010/main" val="2020613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47809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32F098-07EC-48C7-8C6B-DA9BFAD106DF}"/>
              </a:ext>
            </a:extLst>
          </p:cNvPr>
          <p:cNvSpPr>
            <a:spLocks noGrp="1"/>
          </p:cNvSpPr>
          <p:nvPr>
            <p:ph type="title"/>
          </p:nvPr>
        </p:nvSpPr>
        <p:spPr>
          <a:xfrm>
            <a:off x="831851" y="1709740"/>
            <a:ext cx="10515600" cy="2852737"/>
          </a:xfrm>
        </p:spPr>
        <p:txBody>
          <a:bodyPr anchor="b"/>
          <a:lstStyle>
            <a:lvl1pPr>
              <a:defRPr sz="6000"/>
            </a:lvl1pPr>
          </a:lstStyle>
          <a:p>
            <a:r>
              <a:rPr lang="fr-FR"/>
              <a:t>Modifiez le style du titre</a:t>
            </a:r>
            <a:endParaRPr lang="en-CA"/>
          </a:p>
        </p:txBody>
      </p:sp>
      <p:sp>
        <p:nvSpPr>
          <p:cNvPr id="3" name="Espace réservé du texte 2">
            <a:extLst>
              <a:ext uri="{FF2B5EF4-FFF2-40B4-BE49-F238E27FC236}">
                <a16:creationId xmlns:a16="http://schemas.microsoft.com/office/drawing/2014/main" id="{5A29C931-6438-4BA5-B2ED-F9E591F74909}"/>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656BBE9-7B45-4E91-BD6D-012D650389FE}"/>
              </a:ext>
            </a:extLst>
          </p:cNvPr>
          <p:cNvSpPr>
            <a:spLocks noGrp="1"/>
          </p:cNvSpPr>
          <p:nvPr>
            <p:ph type="dt" sz="half" idx="10"/>
          </p:nvPr>
        </p:nvSpPr>
        <p:spPr/>
        <p:txBody>
          <a:bodyPr/>
          <a:lstStyle/>
          <a:p>
            <a:endParaRPr lang="en-CA"/>
          </a:p>
        </p:txBody>
      </p:sp>
      <p:sp>
        <p:nvSpPr>
          <p:cNvPr id="5" name="Espace réservé du pied de page 4">
            <a:extLst>
              <a:ext uri="{FF2B5EF4-FFF2-40B4-BE49-F238E27FC236}">
                <a16:creationId xmlns:a16="http://schemas.microsoft.com/office/drawing/2014/main" id="{6CC677DE-17A8-47F5-AF7F-01E56E115DBD}"/>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DBA53BF3-C691-44D2-A2C3-D64C9B1761D3}"/>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116040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E8A58-374C-49AA-8F3D-D52048939B48}"/>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E0C6EDFE-8261-4074-95B3-FC6FE718410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contenu 3">
            <a:extLst>
              <a:ext uri="{FF2B5EF4-FFF2-40B4-BE49-F238E27FC236}">
                <a16:creationId xmlns:a16="http://schemas.microsoft.com/office/drawing/2014/main" id="{BC41508A-C8CE-48E0-B577-02CD68D6BE1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e la date 4">
            <a:extLst>
              <a:ext uri="{FF2B5EF4-FFF2-40B4-BE49-F238E27FC236}">
                <a16:creationId xmlns:a16="http://schemas.microsoft.com/office/drawing/2014/main" id="{F7DD9C88-9DDB-434F-870A-C9700A212F0F}"/>
              </a:ext>
            </a:extLst>
          </p:cNvPr>
          <p:cNvSpPr>
            <a:spLocks noGrp="1"/>
          </p:cNvSpPr>
          <p:nvPr>
            <p:ph type="dt" sz="half" idx="10"/>
          </p:nvPr>
        </p:nvSpPr>
        <p:spPr/>
        <p:txBody>
          <a:bodyPr/>
          <a:lstStyle/>
          <a:p>
            <a:endParaRPr lang="en-CA"/>
          </a:p>
        </p:txBody>
      </p:sp>
      <p:sp>
        <p:nvSpPr>
          <p:cNvPr id="6" name="Espace réservé du pied de page 5">
            <a:extLst>
              <a:ext uri="{FF2B5EF4-FFF2-40B4-BE49-F238E27FC236}">
                <a16:creationId xmlns:a16="http://schemas.microsoft.com/office/drawing/2014/main" id="{4DD89277-9FE9-49DA-80D7-65FCCEDC0FC7}"/>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511AF819-39A8-4E4E-856E-2E090E4DCC27}"/>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423563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71C42-03D3-4780-8646-BE4004DE1390}"/>
              </a:ext>
            </a:extLst>
          </p:cNvPr>
          <p:cNvSpPr>
            <a:spLocks noGrp="1"/>
          </p:cNvSpPr>
          <p:nvPr>
            <p:ph type="title"/>
          </p:nvPr>
        </p:nvSpPr>
        <p:spPr>
          <a:xfrm>
            <a:off x="839788" y="365127"/>
            <a:ext cx="10515600" cy="1325563"/>
          </a:xfrm>
        </p:spPr>
        <p:txBody>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BA12AFE3-4E94-4771-9105-5127BFD18C5E}"/>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A9CBA28-FE60-4A43-BBE2-DD36F8F1CB0E}"/>
              </a:ext>
            </a:extLst>
          </p:cNvPr>
          <p:cNvSpPr>
            <a:spLocks noGrp="1"/>
          </p:cNvSpPr>
          <p:nvPr>
            <p:ph sz="half" idx="2"/>
          </p:nvPr>
        </p:nvSpPr>
        <p:spPr>
          <a:xfrm>
            <a:off x="839789"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u texte 4">
            <a:extLst>
              <a:ext uri="{FF2B5EF4-FFF2-40B4-BE49-F238E27FC236}">
                <a16:creationId xmlns:a16="http://schemas.microsoft.com/office/drawing/2014/main" id="{9FDD800F-BC79-4ABD-87E3-B3E23C55233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8FD3CFD-431C-4FA2-8C11-262008980EB3}"/>
              </a:ext>
            </a:extLst>
          </p:cNvPr>
          <p:cNvSpPr>
            <a:spLocks noGrp="1"/>
          </p:cNvSpPr>
          <p:nvPr>
            <p:ph sz="quarter" idx="4"/>
          </p:nvPr>
        </p:nvSpPr>
        <p:spPr>
          <a:xfrm>
            <a:off x="6172201"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7" name="Espace réservé de la date 6">
            <a:extLst>
              <a:ext uri="{FF2B5EF4-FFF2-40B4-BE49-F238E27FC236}">
                <a16:creationId xmlns:a16="http://schemas.microsoft.com/office/drawing/2014/main" id="{C156D330-641E-4847-A1FC-5F99E645DC55}"/>
              </a:ext>
            </a:extLst>
          </p:cNvPr>
          <p:cNvSpPr>
            <a:spLocks noGrp="1"/>
          </p:cNvSpPr>
          <p:nvPr>
            <p:ph type="dt" sz="half" idx="10"/>
          </p:nvPr>
        </p:nvSpPr>
        <p:spPr/>
        <p:txBody>
          <a:bodyPr/>
          <a:lstStyle/>
          <a:p>
            <a:endParaRPr lang="en-CA"/>
          </a:p>
        </p:txBody>
      </p:sp>
      <p:sp>
        <p:nvSpPr>
          <p:cNvPr id="8" name="Espace réservé du pied de page 7">
            <a:extLst>
              <a:ext uri="{FF2B5EF4-FFF2-40B4-BE49-F238E27FC236}">
                <a16:creationId xmlns:a16="http://schemas.microsoft.com/office/drawing/2014/main" id="{71596E72-09A7-4B53-A1E1-BDB04551E04E}"/>
              </a:ext>
            </a:extLst>
          </p:cNvPr>
          <p:cNvSpPr>
            <a:spLocks noGrp="1"/>
          </p:cNvSpPr>
          <p:nvPr>
            <p:ph type="ftr" sz="quarter" idx="11"/>
          </p:nvPr>
        </p:nvSpPr>
        <p:spPr/>
        <p:txBody>
          <a:bodyPr/>
          <a:lstStyle/>
          <a:p>
            <a:endParaRPr lang="en-CA"/>
          </a:p>
        </p:txBody>
      </p:sp>
      <p:sp>
        <p:nvSpPr>
          <p:cNvPr id="9" name="Espace réservé du numéro de diapositive 8">
            <a:extLst>
              <a:ext uri="{FF2B5EF4-FFF2-40B4-BE49-F238E27FC236}">
                <a16:creationId xmlns:a16="http://schemas.microsoft.com/office/drawing/2014/main" id="{9BF10747-1F28-49DD-B849-8E30AA82C548}"/>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3473513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2F4EC7-52D9-4CD5-917D-CA3D7C730EAC}"/>
              </a:ext>
            </a:extLst>
          </p:cNvPr>
          <p:cNvSpPr>
            <a:spLocks noGrp="1"/>
          </p:cNvSpPr>
          <p:nvPr>
            <p:ph type="title"/>
          </p:nvPr>
        </p:nvSpPr>
        <p:spPr/>
        <p:txBody>
          <a:bodyPr/>
          <a:lstStyle/>
          <a:p>
            <a:r>
              <a:rPr lang="fr-FR"/>
              <a:t>Modifiez le style du titre</a:t>
            </a:r>
            <a:endParaRPr lang="en-CA"/>
          </a:p>
        </p:txBody>
      </p:sp>
      <p:sp>
        <p:nvSpPr>
          <p:cNvPr id="3" name="Espace réservé de la date 2">
            <a:extLst>
              <a:ext uri="{FF2B5EF4-FFF2-40B4-BE49-F238E27FC236}">
                <a16:creationId xmlns:a16="http://schemas.microsoft.com/office/drawing/2014/main" id="{2E11D8FA-BF6C-4AA2-89EE-8ACF0E571C00}"/>
              </a:ext>
            </a:extLst>
          </p:cNvPr>
          <p:cNvSpPr>
            <a:spLocks noGrp="1"/>
          </p:cNvSpPr>
          <p:nvPr>
            <p:ph type="dt" sz="half" idx="10"/>
          </p:nvPr>
        </p:nvSpPr>
        <p:spPr/>
        <p:txBody>
          <a:bodyPr/>
          <a:lstStyle/>
          <a:p>
            <a:endParaRPr lang="en-CA"/>
          </a:p>
        </p:txBody>
      </p:sp>
      <p:sp>
        <p:nvSpPr>
          <p:cNvPr id="4" name="Espace réservé du pied de page 3">
            <a:extLst>
              <a:ext uri="{FF2B5EF4-FFF2-40B4-BE49-F238E27FC236}">
                <a16:creationId xmlns:a16="http://schemas.microsoft.com/office/drawing/2014/main" id="{234D2D57-EA23-41EB-A9F6-33E77FF4D320}"/>
              </a:ext>
            </a:extLst>
          </p:cNvPr>
          <p:cNvSpPr>
            <a:spLocks noGrp="1"/>
          </p:cNvSpPr>
          <p:nvPr>
            <p:ph type="ftr" sz="quarter" idx="11"/>
          </p:nvPr>
        </p:nvSpPr>
        <p:spPr/>
        <p:txBody>
          <a:bodyPr/>
          <a:lstStyle/>
          <a:p>
            <a:endParaRPr lang="en-CA"/>
          </a:p>
        </p:txBody>
      </p:sp>
      <p:sp>
        <p:nvSpPr>
          <p:cNvPr id="5" name="Espace réservé du numéro de diapositive 4">
            <a:extLst>
              <a:ext uri="{FF2B5EF4-FFF2-40B4-BE49-F238E27FC236}">
                <a16:creationId xmlns:a16="http://schemas.microsoft.com/office/drawing/2014/main" id="{ADF94E6D-3B0B-484D-8A3F-BD41B5DCA512}"/>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413621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26E42A2-8E89-44FA-8FB7-A67E0A4EE381}"/>
              </a:ext>
            </a:extLst>
          </p:cNvPr>
          <p:cNvSpPr>
            <a:spLocks noGrp="1"/>
          </p:cNvSpPr>
          <p:nvPr>
            <p:ph type="dt" sz="half" idx="10"/>
          </p:nvPr>
        </p:nvSpPr>
        <p:spPr/>
        <p:txBody>
          <a:bodyPr/>
          <a:lstStyle/>
          <a:p>
            <a:endParaRPr lang="en-CA"/>
          </a:p>
        </p:txBody>
      </p:sp>
      <p:sp>
        <p:nvSpPr>
          <p:cNvPr id="3" name="Espace réservé du pied de page 2">
            <a:extLst>
              <a:ext uri="{FF2B5EF4-FFF2-40B4-BE49-F238E27FC236}">
                <a16:creationId xmlns:a16="http://schemas.microsoft.com/office/drawing/2014/main" id="{856AF609-27AA-45E4-A007-09F2A76C3FC3}"/>
              </a:ext>
            </a:extLst>
          </p:cNvPr>
          <p:cNvSpPr>
            <a:spLocks noGrp="1"/>
          </p:cNvSpPr>
          <p:nvPr>
            <p:ph type="ftr" sz="quarter" idx="11"/>
          </p:nvPr>
        </p:nvSpPr>
        <p:spPr/>
        <p:txBody>
          <a:bodyPr/>
          <a:lstStyle/>
          <a:p>
            <a:endParaRPr lang="en-CA"/>
          </a:p>
        </p:txBody>
      </p:sp>
      <p:sp>
        <p:nvSpPr>
          <p:cNvPr id="4" name="Espace réservé du numéro de diapositive 3">
            <a:extLst>
              <a:ext uri="{FF2B5EF4-FFF2-40B4-BE49-F238E27FC236}">
                <a16:creationId xmlns:a16="http://schemas.microsoft.com/office/drawing/2014/main" id="{B2F3A068-2FB6-40DD-96B2-F9EFD6245F94}"/>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168586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261AB4-120E-4E72-B602-43CEA6DE059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du contenu 2">
            <a:extLst>
              <a:ext uri="{FF2B5EF4-FFF2-40B4-BE49-F238E27FC236}">
                <a16:creationId xmlns:a16="http://schemas.microsoft.com/office/drawing/2014/main" id="{B7BB3CBF-E64F-4314-B165-CDBFE5884FA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texte 3">
            <a:extLst>
              <a:ext uri="{FF2B5EF4-FFF2-40B4-BE49-F238E27FC236}">
                <a16:creationId xmlns:a16="http://schemas.microsoft.com/office/drawing/2014/main" id="{6B1AE289-254E-419D-88A0-05DC28327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DE8D076-7ECE-401F-A8D8-655442F5E9CF}"/>
              </a:ext>
            </a:extLst>
          </p:cNvPr>
          <p:cNvSpPr>
            <a:spLocks noGrp="1"/>
          </p:cNvSpPr>
          <p:nvPr>
            <p:ph type="dt" sz="half" idx="10"/>
          </p:nvPr>
        </p:nvSpPr>
        <p:spPr/>
        <p:txBody>
          <a:bodyPr/>
          <a:lstStyle/>
          <a:p>
            <a:endParaRPr lang="en-CA"/>
          </a:p>
        </p:txBody>
      </p:sp>
      <p:sp>
        <p:nvSpPr>
          <p:cNvPr id="6" name="Espace réservé du pied de page 5">
            <a:extLst>
              <a:ext uri="{FF2B5EF4-FFF2-40B4-BE49-F238E27FC236}">
                <a16:creationId xmlns:a16="http://schemas.microsoft.com/office/drawing/2014/main" id="{769E9573-E5A9-4F40-A1FC-03A44EBDA534}"/>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52CC9168-DE02-4B20-98E6-62A7F8B1D3F6}"/>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7605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E1531-CB61-48CF-9D07-A32552113F2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pour une image  2">
            <a:extLst>
              <a:ext uri="{FF2B5EF4-FFF2-40B4-BE49-F238E27FC236}">
                <a16:creationId xmlns:a16="http://schemas.microsoft.com/office/drawing/2014/main" id="{F57321AA-E385-4B32-9690-4AB21453D22C}"/>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ce réservé du texte 3">
            <a:extLst>
              <a:ext uri="{FF2B5EF4-FFF2-40B4-BE49-F238E27FC236}">
                <a16:creationId xmlns:a16="http://schemas.microsoft.com/office/drawing/2014/main" id="{4BC31EE7-3F5E-4DAA-B4F5-400277657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B466C6A-B5CA-4192-AD4E-A7584570A03E}"/>
              </a:ext>
            </a:extLst>
          </p:cNvPr>
          <p:cNvSpPr>
            <a:spLocks noGrp="1"/>
          </p:cNvSpPr>
          <p:nvPr>
            <p:ph type="dt" sz="half" idx="10"/>
          </p:nvPr>
        </p:nvSpPr>
        <p:spPr/>
        <p:txBody>
          <a:bodyPr/>
          <a:lstStyle/>
          <a:p>
            <a:endParaRPr lang="en-CA"/>
          </a:p>
        </p:txBody>
      </p:sp>
      <p:sp>
        <p:nvSpPr>
          <p:cNvPr id="6" name="Espace réservé du pied de page 5">
            <a:extLst>
              <a:ext uri="{FF2B5EF4-FFF2-40B4-BE49-F238E27FC236}">
                <a16:creationId xmlns:a16="http://schemas.microsoft.com/office/drawing/2014/main" id="{3C7392B2-D4B4-4F6A-8E20-19423596F9C2}"/>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BBF61AA9-C9C7-46AB-B86C-5F345EF03E35}"/>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3052903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0D9E179-DC8A-4F63-9755-B4A83F58467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464EBB52-07CB-4B20-92E0-815FF9216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DF25669E-284E-485C-9810-B321F9B0150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A"/>
          </a:p>
        </p:txBody>
      </p:sp>
      <p:sp>
        <p:nvSpPr>
          <p:cNvPr id="5" name="Espace réservé du pied de page 4">
            <a:extLst>
              <a:ext uri="{FF2B5EF4-FFF2-40B4-BE49-F238E27FC236}">
                <a16:creationId xmlns:a16="http://schemas.microsoft.com/office/drawing/2014/main" id="{6A12739F-A917-4456-90BB-EBD877A3047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ce réservé du numéro de diapositive 5">
            <a:extLst>
              <a:ext uri="{FF2B5EF4-FFF2-40B4-BE49-F238E27FC236}">
                <a16:creationId xmlns:a16="http://schemas.microsoft.com/office/drawing/2014/main" id="{1A3D8CC2-DE33-4F3A-BDF6-07DF689C630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FDBB62-51A6-458B-9095-D34BA3CCCFDF}" type="slidenum">
              <a:rPr lang="en-CA" smtClean="0"/>
              <a:t>‹N°›</a:t>
            </a:fld>
            <a:endParaRPr lang="en-CA"/>
          </a:p>
        </p:txBody>
      </p:sp>
    </p:spTree>
    <p:extLst>
      <p:ext uri="{BB962C8B-B14F-4D97-AF65-F5344CB8AC3E}">
        <p14:creationId xmlns:p14="http://schemas.microsoft.com/office/powerpoint/2010/main" val="37138666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6.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8.sv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4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50.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7.png"/><Relationship Id="rId2" Type="http://schemas.openxmlformats.org/officeDocument/2006/relationships/notesSlide" Target="../notesSlides/notesSlide19.xml"/><Relationship Id="rId16" Type="http://schemas.openxmlformats.org/officeDocument/2006/relationships/image" Target="../media/image66.png"/><Relationship Id="rId20"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19" Type="http://schemas.openxmlformats.org/officeDocument/2006/relationships/image" Target="../media/image68.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hyperlink" Target="https://www.microsoft.com/web/handlers/webpi.ashx?command=getinstallerredirect&amp;appid=MicrosoftAzure-ServiceFabric-VS2015" TargetMode="External"/><Relationship Id="rId4" Type="http://schemas.openxmlformats.org/officeDocument/2006/relationships/hyperlink" Target="https://www.microsoft.com/web/handlers/webpi.ashx?command=getinstallerredirect&amp;appid=MicrosoftAzure-ServiceFabric-CoreSD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hyperlink" Target="https://www.jamessturtevant.com/posts/Service-Fabric-Service-Types/" TargetMode="External"/><Relationship Id="rId3" Type="http://schemas.openxmlformats.org/officeDocument/2006/relationships/hyperlink" Target="https://www.linkedin.com/learning/l-essentiel-d-azure-service-fabric/" TargetMode="External"/><Relationship Id="rId7" Type="http://schemas.openxmlformats.org/officeDocument/2006/relationships/hyperlink" Target="https://docs.microsoft.com/en-us/azure/service-fabric/service-fabric-overview"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hyperlink" Target="https://docs.microsoft.com/en-us/azure/service-fabric/service-fabric-tutorial-monitoring-aspnet" TargetMode="External"/><Relationship Id="rId5" Type="http://schemas.openxmlformats.org/officeDocument/2006/relationships/hyperlink" Target="https://docs.microsoft.com/en-us/azure/service-fabric/service-fabric-tutorial-deploy-app-to-party-cluster" TargetMode="External"/><Relationship Id="rId4" Type="http://schemas.openxmlformats.org/officeDocument/2006/relationships/hyperlink" Target="https://docs.microsoft.com/en-us/azure/service-fabric-mesh/service-fabric-mesh-quickstart-deploy-containe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hyperlink" Target="mailto:didourebai@gmail.com" TargetMode="External"/><Relationship Id="rId2" Type="http://schemas.openxmlformats.org/officeDocument/2006/relationships/image" Target="../media/image81.png"/><Relationship Id="rId1" Type="http://schemas.openxmlformats.org/officeDocument/2006/relationships/slideLayout" Target="../slideLayouts/slideLayout20.xml"/><Relationship Id="rId5" Type="http://schemas.openxmlformats.org/officeDocument/2006/relationships/image" Target="../media/image2.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emf"/><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683CD7-FA36-4CD7-BE34-FB473FEE8EE9}"/>
              </a:ext>
            </a:extLst>
          </p:cNvPr>
          <p:cNvSpPr>
            <a:spLocks noGrp="1"/>
          </p:cNvSpPr>
          <p:nvPr>
            <p:ph type="title"/>
          </p:nvPr>
        </p:nvSpPr>
        <p:spPr>
          <a:xfrm>
            <a:off x="838200" y="2847147"/>
            <a:ext cx="10515600" cy="2057272"/>
          </a:xfrm>
        </p:spPr>
        <p:txBody>
          <a:bodyPr/>
          <a:lstStyle/>
          <a:p>
            <a:pPr algn="ctr"/>
            <a:r>
              <a:rPr lang="en-US" b="1" dirty="0">
                <a:solidFill>
                  <a:schemeClr val="bg1"/>
                </a:solidFill>
              </a:rPr>
              <a:t>Containerize Microservices with Service Fabric</a:t>
            </a:r>
            <a:endParaRPr lang="en-CA" b="1" dirty="0">
              <a:solidFill>
                <a:schemeClr val="bg1"/>
              </a:solidFill>
            </a:endParaRPr>
          </a:p>
        </p:txBody>
      </p:sp>
      <p:sp>
        <p:nvSpPr>
          <p:cNvPr id="5" name="Espace réservé du texte 4">
            <a:extLst>
              <a:ext uri="{FF2B5EF4-FFF2-40B4-BE49-F238E27FC236}">
                <a16:creationId xmlns:a16="http://schemas.microsoft.com/office/drawing/2014/main" id="{16593901-B6AA-4AD6-BC50-A677034ADC5A}"/>
              </a:ext>
            </a:extLst>
          </p:cNvPr>
          <p:cNvSpPr>
            <a:spLocks noGrp="1"/>
          </p:cNvSpPr>
          <p:nvPr>
            <p:ph type="body" idx="1"/>
          </p:nvPr>
        </p:nvSpPr>
        <p:spPr>
          <a:xfrm>
            <a:off x="838200" y="5148197"/>
            <a:ext cx="10515600" cy="1304710"/>
          </a:xfrm>
        </p:spPr>
        <p:txBody>
          <a:bodyPr>
            <a:normAutofit lnSpcReduction="10000"/>
          </a:bodyPr>
          <a:lstStyle/>
          <a:p>
            <a:pPr algn="r"/>
            <a:r>
              <a:rPr lang="en-CA" b="1" dirty="0">
                <a:solidFill>
                  <a:schemeClr val="bg1"/>
                </a:solidFill>
              </a:rPr>
              <a:t>Hamida REBAI – Microsoft MVP – Architect</a:t>
            </a:r>
          </a:p>
          <a:p>
            <a:pPr algn="r"/>
            <a:r>
              <a:rPr lang="en-CA" b="1" dirty="0">
                <a:solidFill>
                  <a:schemeClr val="bg1"/>
                </a:solidFill>
              </a:rPr>
              <a:t>@</a:t>
            </a:r>
            <a:r>
              <a:rPr lang="en-CA" b="1" dirty="0" err="1">
                <a:solidFill>
                  <a:schemeClr val="bg1"/>
                </a:solidFill>
              </a:rPr>
              <a:t>rebaihamida</a:t>
            </a:r>
            <a:endParaRPr lang="en-CA" b="1" dirty="0">
              <a:solidFill>
                <a:schemeClr val="bg1"/>
              </a:solidFill>
            </a:endParaRPr>
          </a:p>
          <a:p>
            <a:pPr algn="r"/>
            <a:r>
              <a:rPr lang="en-CA" b="1" dirty="0">
                <a:solidFill>
                  <a:schemeClr val="bg1"/>
                </a:solidFill>
              </a:rPr>
              <a:t>didourebai@gmail.com</a:t>
            </a:r>
          </a:p>
          <a:p>
            <a:endParaRPr lang="en-CA" dirty="0"/>
          </a:p>
        </p:txBody>
      </p:sp>
      <p:pic>
        <p:nvPicPr>
          <p:cNvPr id="7" name="Image 6">
            <a:extLst>
              <a:ext uri="{FF2B5EF4-FFF2-40B4-BE49-F238E27FC236}">
                <a16:creationId xmlns:a16="http://schemas.microsoft.com/office/drawing/2014/main" id="{60D15D91-17C0-4A1B-9171-FBFBE0C289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686" y="405093"/>
            <a:ext cx="2289053" cy="923546"/>
          </a:xfrm>
          <a:prstGeom prst="rect">
            <a:avLst/>
          </a:prstGeom>
        </p:spPr>
      </p:pic>
      <p:pic>
        <p:nvPicPr>
          <p:cNvPr id="14" name="Image 13">
            <a:extLst>
              <a:ext uri="{FF2B5EF4-FFF2-40B4-BE49-F238E27FC236}">
                <a16:creationId xmlns:a16="http://schemas.microsoft.com/office/drawing/2014/main" id="{824F3D32-6F9D-4228-9FBF-F4479B88A4D1}"/>
              </a:ext>
            </a:extLst>
          </p:cNvPr>
          <p:cNvPicPr>
            <a:picLocks noChangeAspect="1"/>
          </p:cNvPicPr>
          <p:nvPr/>
        </p:nvPicPr>
        <p:blipFill>
          <a:blip r:embed="rId5"/>
          <a:stretch>
            <a:fillRect/>
          </a:stretch>
        </p:blipFill>
        <p:spPr>
          <a:xfrm>
            <a:off x="155840" y="5148197"/>
            <a:ext cx="1609483" cy="1609483"/>
          </a:xfrm>
          <a:prstGeom prst="rect">
            <a:avLst/>
          </a:prstGeom>
        </p:spPr>
      </p:pic>
      <p:pic>
        <p:nvPicPr>
          <p:cNvPr id="10" name="Picture 12">
            <a:extLst>
              <a:ext uri="{FF2B5EF4-FFF2-40B4-BE49-F238E27FC236}">
                <a16:creationId xmlns:a16="http://schemas.microsoft.com/office/drawing/2014/main" id="{F328E736-90BB-4205-8E97-D903960CFB6B}"/>
              </a:ext>
            </a:extLst>
          </p:cNvPr>
          <p:cNvPicPr>
            <a:picLocks noChangeAspect="1"/>
          </p:cNvPicPr>
          <p:nvPr/>
        </p:nvPicPr>
        <p:blipFill rotWithShape="1">
          <a:blip r:embed="rId6">
            <a:extLst>
              <a:ext uri="{28A0092B-C50C-407E-A947-70E740481C1C}">
                <a14:useLocalDpi xmlns:a14="http://schemas.microsoft.com/office/drawing/2010/main" val="0"/>
              </a:ext>
            </a:extLst>
          </a:blip>
          <a:srcRect l="26598" r="27165" b="23682"/>
          <a:stretch/>
        </p:blipFill>
        <p:spPr>
          <a:xfrm>
            <a:off x="8387787" y="183774"/>
            <a:ext cx="3653280" cy="1366184"/>
          </a:xfrm>
          <a:prstGeom prst="rect">
            <a:avLst/>
          </a:prstGeom>
        </p:spPr>
      </p:pic>
      <p:sp>
        <p:nvSpPr>
          <p:cNvPr id="12" name="Espace réservé du numéro de diapositive 11">
            <a:extLst>
              <a:ext uri="{FF2B5EF4-FFF2-40B4-BE49-F238E27FC236}">
                <a16:creationId xmlns:a16="http://schemas.microsoft.com/office/drawing/2014/main" id="{32C485A5-104C-44FF-9D68-8BC17B0CF94B}"/>
              </a:ext>
            </a:extLst>
          </p:cNvPr>
          <p:cNvSpPr>
            <a:spLocks noGrp="1"/>
          </p:cNvSpPr>
          <p:nvPr>
            <p:ph type="sldNum" sz="quarter" idx="12"/>
          </p:nvPr>
        </p:nvSpPr>
        <p:spPr/>
        <p:txBody>
          <a:bodyPr/>
          <a:lstStyle/>
          <a:p>
            <a:fld id="{0EFDBB62-51A6-458B-9095-D34BA3CCCFDF}" type="slidenum">
              <a:rPr lang="en-CA" smtClean="0"/>
              <a:t>1</a:t>
            </a:fld>
            <a:endParaRPr lang="en-CA"/>
          </a:p>
        </p:txBody>
      </p:sp>
    </p:spTree>
    <p:extLst>
      <p:ext uri="{BB962C8B-B14F-4D97-AF65-F5344CB8AC3E}">
        <p14:creationId xmlns:p14="http://schemas.microsoft.com/office/powerpoint/2010/main" val="121825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39688"/>
          </a:xfrm>
        </p:spPr>
        <p:txBody>
          <a:bodyPr/>
          <a:lstStyle/>
          <a:p>
            <a:r>
              <a:rPr lang="en-US" dirty="0"/>
              <a:t>Microservices architecture and Patterns</a:t>
            </a:r>
          </a:p>
        </p:txBody>
      </p:sp>
    </p:spTree>
    <p:extLst>
      <p:ext uri="{BB962C8B-B14F-4D97-AF65-F5344CB8AC3E}">
        <p14:creationId xmlns:p14="http://schemas.microsoft.com/office/powerpoint/2010/main" val="38696746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au 3">
            <a:extLst>
              <a:ext uri="{FF2B5EF4-FFF2-40B4-BE49-F238E27FC236}">
                <a16:creationId xmlns:a16="http://schemas.microsoft.com/office/drawing/2014/main" id="{3B18E660-E1DC-4C00-A999-CE6D8D8373FC}"/>
              </a:ext>
            </a:extLst>
          </p:cNvPr>
          <p:cNvGraphicFramePr>
            <a:graphicFrameLocks noGrp="1"/>
          </p:cNvGraphicFramePr>
          <p:nvPr/>
        </p:nvGraphicFramePr>
        <p:xfrm>
          <a:off x="417793" y="471236"/>
          <a:ext cx="11334415" cy="6027798"/>
        </p:xfrm>
        <a:graphic>
          <a:graphicData uri="http://schemas.openxmlformats.org/drawingml/2006/table">
            <a:tbl>
              <a:tblPr firstRow="1" bandRow="1">
                <a:tableStyleId>{5C22544A-7EE6-4342-B048-85BDC9FD1C3A}</a:tableStyleId>
              </a:tblPr>
              <a:tblGrid>
                <a:gridCol w="5139277">
                  <a:extLst>
                    <a:ext uri="{9D8B030D-6E8A-4147-A177-3AD203B41FA5}">
                      <a16:colId xmlns:a16="http://schemas.microsoft.com/office/drawing/2014/main" val="1484441094"/>
                    </a:ext>
                  </a:extLst>
                </a:gridCol>
                <a:gridCol w="6195138">
                  <a:extLst>
                    <a:ext uri="{9D8B030D-6E8A-4147-A177-3AD203B41FA5}">
                      <a16:colId xmlns:a16="http://schemas.microsoft.com/office/drawing/2014/main" val="22817024"/>
                    </a:ext>
                  </a:extLst>
                </a:gridCol>
              </a:tblGrid>
              <a:tr h="632826">
                <a:tc>
                  <a:txBody>
                    <a:bodyPr/>
                    <a:lstStyle/>
                    <a:p>
                      <a:pPr algn="ctr"/>
                      <a:r>
                        <a:rPr lang="en-CA" sz="2800" dirty="0"/>
                        <a:t>Patterns</a:t>
                      </a:r>
                    </a:p>
                  </a:txBody>
                  <a:tcPr/>
                </a:tc>
                <a:tc>
                  <a:txBody>
                    <a:bodyPr/>
                    <a:lstStyle/>
                    <a:p>
                      <a:pPr algn="ctr"/>
                      <a:r>
                        <a:rPr lang="en-CA" sz="2800" b="1" kern="1200" dirty="0">
                          <a:solidFill>
                            <a:schemeClr val="lt1"/>
                          </a:solidFill>
                          <a:latin typeface="+mn-lt"/>
                          <a:ea typeface="+mn-ea"/>
                          <a:cs typeface="+mn-cs"/>
                        </a:rPr>
                        <a:t>Technologies</a:t>
                      </a:r>
                    </a:p>
                  </a:txBody>
                  <a:tcPr/>
                </a:tc>
                <a:extLst>
                  <a:ext uri="{0D108BD9-81ED-4DB2-BD59-A6C34878D82A}">
                    <a16:rowId xmlns:a16="http://schemas.microsoft.com/office/drawing/2014/main" val="1464493334"/>
                  </a:ext>
                </a:extLst>
              </a:tr>
              <a:tr h="5394972">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7141620"/>
                  </a:ext>
                </a:extLst>
              </a:tr>
            </a:tbl>
          </a:graphicData>
        </a:graphic>
      </p:graphicFrame>
      <p:sp>
        <p:nvSpPr>
          <p:cNvPr id="53" name="Rectangle 52">
            <a:extLst>
              <a:ext uri="{FF2B5EF4-FFF2-40B4-BE49-F238E27FC236}">
                <a16:creationId xmlns:a16="http://schemas.microsoft.com/office/drawing/2014/main" id="{755B2AD1-9B4F-46BD-9E24-8E9C3D47AEDD}"/>
              </a:ext>
            </a:extLst>
          </p:cNvPr>
          <p:cNvSpPr/>
          <p:nvPr/>
        </p:nvSpPr>
        <p:spPr>
          <a:xfrm>
            <a:off x="1458079" y="1215101"/>
            <a:ext cx="2892991"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rPr>
              <a:t>Microservices</a:t>
            </a:r>
          </a:p>
        </p:txBody>
      </p:sp>
      <p:sp>
        <p:nvSpPr>
          <p:cNvPr id="54" name="Rectangle 53">
            <a:extLst>
              <a:ext uri="{FF2B5EF4-FFF2-40B4-BE49-F238E27FC236}">
                <a16:creationId xmlns:a16="http://schemas.microsoft.com/office/drawing/2014/main" id="{78B861FB-4A0C-468D-885D-56A87D13A205}"/>
              </a:ext>
            </a:extLst>
          </p:cNvPr>
          <p:cNvSpPr/>
          <p:nvPr/>
        </p:nvSpPr>
        <p:spPr>
          <a:xfrm>
            <a:off x="2401704" y="1658658"/>
            <a:ext cx="2887521" cy="51293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solidFill>
                <a:effectLst/>
                <a:uLnTx/>
                <a:uFillTx/>
              </a:rPr>
              <a:t>Bounded Context</a:t>
            </a:r>
          </a:p>
        </p:txBody>
      </p:sp>
      <p:sp>
        <p:nvSpPr>
          <p:cNvPr id="55" name="Rectangle 54">
            <a:extLst>
              <a:ext uri="{FF2B5EF4-FFF2-40B4-BE49-F238E27FC236}">
                <a16:creationId xmlns:a16="http://schemas.microsoft.com/office/drawing/2014/main" id="{9413B43D-B1EE-410B-9BF4-E49A4C4C7A10}"/>
              </a:ext>
            </a:extLst>
          </p:cNvPr>
          <p:cNvSpPr/>
          <p:nvPr/>
        </p:nvSpPr>
        <p:spPr>
          <a:xfrm>
            <a:off x="1308675" y="2456043"/>
            <a:ext cx="2396838" cy="57328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505050"/>
                </a:solidFill>
                <a:effectLst/>
                <a:uLnTx/>
                <a:uFillTx/>
              </a:rPr>
              <a:t>API Gateway</a:t>
            </a:r>
          </a:p>
        </p:txBody>
      </p:sp>
      <p:sp>
        <p:nvSpPr>
          <p:cNvPr id="56" name="Rectangle 55">
            <a:extLst>
              <a:ext uri="{FF2B5EF4-FFF2-40B4-BE49-F238E27FC236}">
                <a16:creationId xmlns:a16="http://schemas.microsoft.com/office/drawing/2014/main" id="{FA362604-5509-4161-AB3E-63C3C7E29C1D}"/>
              </a:ext>
            </a:extLst>
          </p:cNvPr>
          <p:cNvSpPr/>
          <p:nvPr/>
        </p:nvSpPr>
        <p:spPr>
          <a:xfrm>
            <a:off x="2047187" y="3242448"/>
            <a:ext cx="146161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 Bus</a:t>
            </a:r>
          </a:p>
        </p:txBody>
      </p:sp>
      <p:sp>
        <p:nvSpPr>
          <p:cNvPr id="57" name="Rectangle 56">
            <a:extLst>
              <a:ext uri="{FF2B5EF4-FFF2-40B4-BE49-F238E27FC236}">
                <a16:creationId xmlns:a16="http://schemas.microsoft.com/office/drawing/2014/main" id="{61BC58D7-6EB9-4A6E-864A-F29081AEBEE3}"/>
              </a:ext>
            </a:extLst>
          </p:cNvPr>
          <p:cNvSpPr/>
          <p:nvPr/>
        </p:nvSpPr>
        <p:spPr>
          <a:xfrm>
            <a:off x="721329" y="4289654"/>
            <a:ext cx="1694382"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Commands</a:t>
            </a:r>
          </a:p>
        </p:txBody>
      </p:sp>
      <p:sp>
        <p:nvSpPr>
          <p:cNvPr id="58" name="Rectangle 57">
            <a:extLst>
              <a:ext uri="{FF2B5EF4-FFF2-40B4-BE49-F238E27FC236}">
                <a16:creationId xmlns:a16="http://schemas.microsoft.com/office/drawing/2014/main" id="{91CB053D-F149-4D61-97B2-2CD9F87CE349}"/>
              </a:ext>
            </a:extLst>
          </p:cNvPr>
          <p:cNvSpPr/>
          <p:nvPr/>
        </p:nvSpPr>
        <p:spPr>
          <a:xfrm>
            <a:off x="1045652" y="3016154"/>
            <a:ext cx="1034167"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Events</a:t>
            </a:r>
          </a:p>
        </p:txBody>
      </p:sp>
      <p:sp>
        <p:nvSpPr>
          <p:cNvPr id="59" name="Rectangle 58">
            <a:extLst>
              <a:ext uri="{FF2B5EF4-FFF2-40B4-BE49-F238E27FC236}">
                <a16:creationId xmlns:a16="http://schemas.microsoft.com/office/drawing/2014/main" id="{705545A3-47D8-4B00-884C-4BD260171DDB}"/>
              </a:ext>
            </a:extLst>
          </p:cNvPr>
          <p:cNvSpPr/>
          <p:nvPr/>
        </p:nvSpPr>
        <p:spPr>
          <a:xfrm>
            <a:off x="1245974" y="5685647"/>
            <a:ext cx="1835943"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 Events</a:t>
            </a:r>
          </a:p>
        </p:txBody>
      </p:sp>
      <p:sp>
        <p:nvSpPr>
          <p:cNvPr id="60" name="Rectangle 59">
            <a:extLst>
              <a:ext uri="{FF2B5EF4-FFF2-40B4-BE49-F238E27FC236}">
                <a16:creationId xmlns:a16="http://schemas.microsoft.com/office/drawing/2014/main" id="{E860BF5E-E71B-4174-84C4-B78A11F1B846}"/>
              </a:ext>
            </a:extLst>
          </p:cNvPr>
          <p:cNvSpPr/>
          <p:nvPr/>
        </p:nvSpPr>
        <p:spPr>
          <a:xfrm>
            <a:off x="1588210" y="6049635"/>
            <a:ext cx="119427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Mediator</a:t>
            </a:r>
          </a:p>
        </p:txBody>
      </p:sp>
      <p:sp>
        <p:nvSpPr>
          <p:cNvPr id="61" name="Rectangle 60">
            <a:extLst>
              <a:ext uri="{FF2B5EF4-FFF2-40B4-BE49-F238E27FC236}">
                <a16:creationId xmlns:a16="http://schemas.microsoft.com/office/drawing/2014/main" id="{0BB8D7EC-DDE0-48B7-B5EE-28B15BD26F8F}"/>
              </a:ext>
            </a:extLst>
          </p:cNvPr>
          <p:cNvSpPr/>
          <p:nvPr/>
        </p:nvSpPr>
        <p:spPr>
          <a:xfrm>
            <a:off x="1468754" y="5293402"/>
            <a:ext cx="145180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Aggregates</a:t>
            </a:r>
          </a:p>
        </p:txBody>
      </p:sp>
      <p:sp>
        <p:nvSpPr>
          <p:cNvPr id="62" name="Rectangle 61">
            <a:extLst>
              <a:ext uri="{FF2B5EF4-FFF2-40B4-BE49-F238E27FC236}">
                <a16:creationId xmlns:a16="http://schemas.microsoft.com/office/drawing/2014/main" id="{4901A283-1CA4-4184-979B-B9B305937232}"/>
              </a:ext>
            </a:extLst>
          </p:cNvPr>
          <p:cNvSpPr/>
          <p:nvPr/>
        </p:nvSpPr>
        <p:spPr>
          <a:xfrm>
            <a:off x="2912514" y="5475397"/>
            <a:ext cx="1428800"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Domain Entity</a:t>
            </a:r>
          </a:p>
        </p:txBody>
      </p:sp>
      <p:sp>
        <p:nvSpPr>
          <p:cNvPr id="63" name="Rectangle 62">
            <a:extLst>
              <a:ext uri="{FF2B5EF4-FFF2-40B4-BE49-F238E27FC236}">
                <a16:creationId xmlns:a16="http://schemas.microsoft.com/office/drawing/2014/main" id="{B3A72B9F-C578-49C2-8D03-1A85AC581D3A}"/>
              </a:ext>
            </a:extLst>
          </p:cNvPr>
          <p:cNvSpPr/>
          <p:nvPr/>
        </p:nvSpPr>
        <p:spPr>
          <a:xfrm>
            <a:off x="2326711" y="4968787"/>
            <a:ext cx="177000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CQRS simplified</a:t>
            </a:r>
          </a:p>
        </p:txBody>
      </p:sp>
      <p:sp>
        <p:nvSpPr>
          <p:cNvPr id="64" name="Rectangle 63">
            <a:extLst>
              <a:ext uri="{FF2B5EF4-FFF2-40B4-BE49-F238E27FC236}">
                <a16:creationId xmlns:a16="http://schemas.microsoft.com/office/drawing/2014/main" id="{EB44F2E0-32C6-4ED6-9009-68244EBFEA3D}"/>
              </a:ext>
            </a:extLst>
          </p:cNvPr>
          <p:cNvSpPr/>
          <p:nvPr/>
        </p:nvSpPr>
        <p:spPr>
          <a:xfrm>
            <a:off x="982951" y="4686299"/>
            <a:ext cx="270969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Domain-Driven Design</a:t>
            </a:r>
          </a:p>
        </p:txBody>
      </p:sp>
      <p:sp>
        <p:nvSpPr>
          <p:cNvPr id="65" name="Rectangle 64">
            <a:extLst>
              <a:ext uri="{FF2B5EF4-FFF2-40B4-BE49-F238E27FC236}">
                <a16:creationId xmlns:a16="http://schemas.microsoft.com/office/drawing/2014/main" id="{F3278309-AFAE-494F-A9D7-C90E58576875}"/>
              </a:ext>
            </a:extLst>
          </p:cNvPr>
          <p:cNvSpPr/>
          <p:nvPr/>
        </p:nvSpPr>
        <p:spPr>
          <a:xfrm>
            <a:off x="3522394" y="3228963"/>
            <a:ext cx="1861337"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Message Brokers</a:t>
            </a:r>
          </a:p>
        </p:txBody>
      </p:sp>
      <p:sp>
        <p:nvSpPr>
          <p:cNvPr id="66" name="Rectangle 65">
            <a:extLst>
              <a:ext uri="{FF2B5EF4-FFF2-40B4-BE49-F238E27FC236}">
                <a16:creationId xmlns:a16="http://schemas.microsoft.com/office/drawing/2014/main" id="{9859B5CA-DB01-476B-971B-FF4B1035BB71}"/>
              </a:ext>
            </a:extLst>
          </p:cNvPr>
          <p:cNvSpPr/>
          <p:nvPr/>
        </p:nvSpPr>
        <p:spPr>
          <a:xfrm>
            <a:off x="2286123" y="2916850"/>
            <a:ext cx="2679707"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Async. communication</a:t>
            </a:r>
          </a:p>
        </p:txBody>
      </p:sp>
      <p:sp>
        <p:nvSpPr>
          <p:cNvPr id="67" name="Rectangle 66">
            <a:extLst>
              <a:ext uri="{FF2B5EF4-FFF2-40B4-BE49-F238E27FC236}">
                <a16:creationId xmlns:a16="http://schemas.microsoft.com/office/drawing/2014/main" id="{BD6B9FB5-450C-45CC-BD1A-FA67C349CAF0}"/>
              </a:ext>
            </a:extLst>
          </p:cNvPr>
          <p:cNvSpPr/>
          <p:nvPr/>
        </p:nvSpPr>
        <p:spPr>
          <a:xfrm>
            <a:off x="734574" y="1755533"/>
            <a:ext cx="162171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Autonomous</a:t>
            </a:r>
          </a:p>
        </p:txBody>
      </p:sp>
      <p:sp>
        <p:nvSpPr>
          <p:cNvPr id="68" name="Rectangle 67">
            <a:extLst>
              <a:ext uri="{FF2B5EF4-FFF2-40B4-BE49-F238E27FC236}">
                <a16:creationId xmlns:a16="http://schemas.microsoft.com/office/drawing/2014/main" id="{5E271857-0BDA-41F6-997E-7D9E2DE7CD57}"/>
              </a:ext>
            </a:extLst>
          </p:cNvPr>
          <p:cNvSpPr/>
          <p:nvPr/>
        </p:nvSpPr>
        <p:spPr>
          <a:xfrm>
            <a:off x="4117113" y="2639758"/>
            <a:ext cx="126222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Decoupled</a:t>
            </a:r>
          </a:p>
        </p:txBody>
      </p:sp>
      <p:sp>
        <p:nvSpPr>
          <p:cNvPr id="69" name="Rectangle 68">
            <a:extLst>
              <a:ext uri="{FF2B5EF4-FFF2-40B4-BE49-F238E27FC236}">
                <a16:creationId xmlns:a16="http://schemas.microsoft.com/office/drawing/2014/main" id="{C1E81597-82D8-4D23-B0E8-F3181A465CD9}"/>
              </a:ext>
            </a:extLst>
          </p:cNvPr>
          <p:cNvSpPr/>
          <p:nvPr/>
        </p:nvSpPr>
        <p:spPr>
          <a:xfrm>
            <a:off x="3508951" y="2287590"/>
            <a:ext cx="122840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Isolated</a:t>
            </a:r>
          </a:p>
        </p:txBody>
      </p:sp>
      <p:sp>
        <p:nvSpPr>
          <p:cNvPr id="70" name="Rectangle 69">
            <a:extLst>
              <a:ext uri="{FF2B5EF4-FFF2-40B4-BE49-F238E27FC236}">
                <a16:creationId xmlns:a16="http://schemas.microsoft.com/office/drawing/2014/main" id="{1489827A-3CF7-4A5D-9AA6-9F5EFB4A72DF}"/>
              </a:ext>
            </a:extLst>
          </p:cNvPr>
          <p:cNvSpPr/>
          <p:nvPr/>
        </p:nvSpPr>
        <p:spPr>
          <a:xfrm>
            <a:off x="786871" y="3683394"/>
            <a:ext cx="1924888"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Service Discovery</a:t>
            </a:r>
          </a:p>
        </p:txBody>
      </p:sp>
      <p:sp>
        <p:nvSpPr>
          <p:cNvPr id="71" name="Rectangle 70">
            <a:extLst>
              <a:ext uri="{FF2B5EF4-FFF2-40B4-BE49-F238E27FC236}">
                <a16:creationId xmlns:a16="http://schemas.microsoft.com/office/drawing/2014/main" id="{F7D657C7-2603-4DB0-8010-70D611C10DB6}"/>
              </a:ext>
            </a:extLst>
          </p:cNvPr>
          <p:cNvSpPr/>
          <p:nvPr/>
        </p:nvSpPr>
        <p:spPr>
          <a:xfrm>
            <a:off x="2547502" y="3931485"/>
            <a:ext cx="2261125"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Transient Failures Handling</a:t>
            </a:r>
          </a:p>
        </p:txBody>
      </p:sp>
      <p:sp>
        <p:nvSpPr>
          <p:cNvPr id="72" name="Rectangle 71">
            <a:extLst>
              <a:ext uri="{FF2B5EF4-FFF2-40B4-BE49-F238E27FC236}">
                <a16:creationId xmlns:a16="http://schemas.microsoft.com/office/drawing/2014/main" id="{13C8BA8B-D5BE-4AB8-A39E-C17F804048CD}"/>
              </a:ext>
            </a:extLst>
          </p:cNvPr>
          <p:cNvSpPr/>
          <p:nvPr/>
        </p:nvSpPr>
        <p:spPr>
          <a:xfrm>
            <a:off x="3740170" y="4186675"/>
            <a:ext cx="1041333"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Resiliency</a:t>
            </a:r>
          </a:p>
        </p:txBody>
      </p:sp>
      <p:sp>
        <p:nvSpPr>
          <p:cNvPr id="73" name="Rectangle 72">
            <a:extLst>
              <a:ext uri="{FF2B5EF4-FFF2-40B4-BE49-F238E27FC236}">
                <a16:creationId xmlns:a16="http://schemas.microsoft.com/office/drawing/2014/main" id="{8704C6BD-01A0-4E36-9918-057F00848B7F}"/>
              </a:ext>
            </a:extLst>
          </p:cNvPr>
          <p:cNvSpPr/>
          <p:nvPr/>
        </p:nvSpPr>
        <p:spPr>
          <a:xfrm>
            <a:off x="3280165" y="3613833"/>
            <a:ext cx="1757242"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Health Checks</a:t>
            </a:r>
          </a:p>
        </p:txBody>
      </p:sp>
      <p:sp>
        <p:nvSpPr>
          <p:cNvPr id="74" name="Rectangle 73">
            <a:extLst>
              <a:ext uri="{FF2B5EF4-FFF2-40B4-BE49-F238E27FC236}">
                <a16:creationId xmlns:a16="http://schemas.microsoft.com/office/drawing/2014/main" id="{7B5A1F70-D360-48DC-BEF1-10852E833B0C}"/>
              </a:ext>
            </a:extLst>
          </p:cNvPr>
          <p:cNvSpPr/>
          <p:nvPr/>
        </p:nvSpPr>
        <p:spPr>
          <a:xfrm>
            <a:off x="2877813" y="4450444"/>
            <a:ext cx="2649221"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Retries with Exponential Backoff</a:t>
            </a:r>
          </a:p>
        </p:txBody>
      </p:sp>
      <p:sp>
        <p:nvSpPr>
          <p:cNvPr id="75" name="Rectangle 74">
            <a:extLst>
              <a:ext uri="{FF2B5EF4-FFF2-40B4-BE49-F238E27FC236}">
                <a16:creationId xmlns:a16="http://schemas.microsoft.com/office/drawing/2014/main" id="{09FF98F3-3335-4056-9422-77C418F80B6D}"/>
              </a:ext>
            </a:extLst>
          </p:cNvPr>
          <p:cNvSpPr/>
          <p:nvPr/>
        </p:nvSpPr>
        <p:spPr>
          <a:xfrm>
            <a:off x="4118930" y="4678991"/>
            <a:ext cx="1379392"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Circuit Breakers</a:t>
            </a:r>
          </a:p>
        </p:txBody>
      </p:sp>
      <p:sp>
        <p:nvSpPr>
          <p:cNvPr id="76" name="Rectangle 75">
            <a:extLst>
              <a:ext uri="{FF2B5EF4-FFF2-40B4-BE49-F238E27FC236}">
                <a16:creationId xmlns:a16="http://schemas.microsoft.com/office/drawing/2014/main" id="{57940DAE-4C67-4CE3-86FC-EEF2D18F6023}"/>
              </a:ext>
            </a:extLst>
          </p:cNvPr>
          <p:cNvSpPr/>
          <p:nvPr/>
        </p:nvSpPr>
        <p:spPr>
          <a:xfrm>
            <a:off x="2108465" y="2045814"/>
            <a:ext cx="3262541"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Nomad &amp; addressable services</a:t>
            </a:r>
          </a:p>
        </p:txBody>
      </p:sp>
      <p:sp>
        <p:nvSpPr>
          <p:cNvPr id="77" name="Rectangle 76">
            <a:extLst>
              <a:ext uri="{FF2B5EF4-FFF2-40B4-BE49-F238E27FC236}">
                <a16:creationId xmlns:a16="http://schemas.microsoft.com/office/drawing/2014/main" id="{0CE968E7-07FC-4838-803F-5F6D8EFB2E4E}"/>
              </a:ext>
            </a:extLst>
          </p:cNvPr>
          <p:cNvSpPr/>
          <p:nvPr/>
        </p:nvSpPr>
        <p:spPr>
          <a:xfrm>
            <a:off x="6757185" y="1191174"/>
            <a:ext cx="3849211" cy="633625"/>
          </a:xfrm>
          <a:prstGeom prst="rect">
            <a:avLst/>
          </a:prstGeom>
        </p:spPr>
        <p:txBody>
          <a:bodyPr wrap="none">
            <a:spAutoFit/>
          </a:bodyPr>
          <a:lstStyle/>
          <a:p>
            <a:pPr defTabSz="914367">
              <a:defRPr/>
            </a:pPr>
            <a:r>
              <a:rPr lang="en-US" sz="3529" dirty="0">
                <a:solidFill>
                  <a:srgbClr val="505050"/>
                </a:solidFill>
                <a:latin typeface="Segoe UI"/>
              </a:rPr>
              <a:t>Docker Containers</a:t>
            </a:r>
          </a:p>
        </p:txBody>
      </p:sp>
      <p:sp>
        <p:nvSpPr>
          <p:cNvPr id="78" name="Rectangle 77">
            <a:extLst>
              <a:ext uri="{FF2B5EF4-FFF2-40B4-BE49-F238E27FC236}">
                <a16:creationId xmlns:a16="http://schemas.microsoft.com/office/drawing/2014/main" id="{4958B1EC-4AC8-4AB4-890A-605DB4237708}"/>
              </a:ext>
            </a:extLst>
          </p:cNvPr>
          <p:cNvSpPr/>
          <p:nvPr/>
        </p:nvSpPr>
        <p:spPr>
          <a:xfrm>
            <a:off x="8875999" y="1848395"/>
            <a:ext cx="2333225" cy="512935"/>
          </a:xfrm>
          <a:prstGeom prst="rect">
            <a:avLst/>
          </a:prstGeom>
        </p:spPr>
        <p:txBody>
          <a:bodyPr wrap="none">
            <a:spAutoFit/>
          </a:bodyPr>
          <a:lstStyle/>
          <a:p>
            <a:pPr defTabSz="914367">
              <a:defRPr/>
            </a:pPr>
            <a:r>
              <a:rPr lang="en-US" sz="2745" dirty="0">
                <a:solidFill>
                  <a:srgbClr val="505050"/>
                </a:solidFill>
                <a:latin typeface="Segoe UI"/>
              </a:rPr>
              <a:t>Docker Image</a:t>
            </a:r>
          </a:p>
        </p:txBody>
      </p:sp>
      <p:sp>
        <p:nvSpPr>
          <p:cNvPr id="79" name="Rectangle 78">
            <a:extLst>
              <a:ext uri="{FF2B5EF4-FFF2-40B4-BE49-F238E27FC236}">
                <a16:creationId xmlns:a16="http://schemas.microsoft.com/office/drawing/2014/main" id="{67CC736F-CA88-46C3-A2E4-1C300F80DDB7}"/>
              </a:ext>
            </a:extLst>
          </p:cNvPr>
          <p:cNvSpPr/>
          <p:nvPr/>
        </p:nvSpPr>
        <p:spPr>
          <a:xfrm>
            <a:off x="9174807" y="2382197"/>
            <a:ext cx="1926586" cy="392245"/>
          </a:xfrm>
          <a:prstGeom prst="rect">
            <a:avLst/>
          </a:prstGeom>
        </p:spPr>
        <p:txBody>
          <a:bodyPr wrap="none">
            <a:spAutoFit/>
          </a:bodyPr>
          <a:lstStyle/>
          <a:p>
            <a:pPr defTabSz="914367">
              <a:defRPr/>
            </a:pPr>
            <a:r>
              <a:rPr lang="en-US" sz="1961" dirty="0">
                <a:solidFill>
                  <a:srgbClr val="505050"/>
                </a:solidFill>
                <a:latin typeface="Segoe UI"/>
              </a:rPr>
              <a:t>Docker Registry</a:t>
            </a:r>
          </a:p>
        </p:txBody>
      </p:sp>
      <p:sp>
        <p:nvSpPr>
          <p:cNvPr id="80" name="Rectangle 79">
            <a:extLst>
              <a:ext uri="{FF2B5EF4-FFF2-40B4-BE49-F238E27FC236}">
                <a16:creationId xmlns:a16="http://schemas.microsoft.com/office/drawing/2014/main" id="{E38F3FEC-369C-4A36-B0B8-01D1FDA0BC2B}"/>
              </a:ext>
            </a:extLst>
          </p:cNvPr>
          <p:cNvSpPr/>
          <p:nvPr/>
        </p:nvSpPr>
        <p:spPr>
          <a:xfrm>
            <a:off x="9415557" y="2761536"/>
            <a:ext cx="1762207" cy="452590"/>
          </a:xfrm>
          <a:prstGeom prst="rect">
            <a:avLst/>
          </a:prstGeom>
        </p:spPr>
        <p:txBody>
          <a:bodyPr wrap="none">
            <a:spAutoFit/>
          </a:bodyPr>
          <a:lstStyle/>
          <a:p>
            <a:pPr defTabSz="914367">
              <a:defRPr/>
            </a:pPr>
            <a:r>
              <a:rPr lang="en-US" sz="2353" dirty="0">
                <a:solidFill>
                  <a:srgbClr val="505050"/>
                </a:solidFill>
                <a:latin typeface="Segoe UI"/>
              </a:rPr>
              <a:t>Docker Hub</a:t>
            </a:r>
          </a:p>
        </p:txBody>
      </p:sp>
      <p:sp>
        <p:nvSpPr>
          <p:cNvPr id="81" name="Rectangle 80">
            <a:extLst>
              <a:ext uri="{FF2B5EF4-FFF2-40B4-BE49-F238E27FC236}">
                <a16:creationId xmlns:a16="http://schemas.microsoft.com/office/drawing/2014/main" id="{9FA63987-DD09-4F53-B80A-F1399B0C960F}"/>
              </a:ext>
            </a:extLst>
          </p:cNvPr>
          <p:cNvSpPr/>
          <p:nvPr/>
        </p:nvSpPr>
        <p:spPr>
          <a:xfrm>
            <a:off x="8576378" y="3174389"/>
            <a:ext cx="2932466" cy="392245"/>
          </a:xfrm>
          <a:prstGeom prst="rect">
            <a:avLst/>
          </a:prstGeom>
        </p:spPr>
        <p:txBody>
          <a:bodyPr wrap="none">
            <a:spAutoFit/>
          </a:bodyPr>
          <a:lstStyle/>
          <a:p>
            <a:pPr defTabSz="914367">
              <a:defRPr/>
            </a:pPr>
            <a:r>
              <a:rPr lang="en-US" sz="1961" dirty="0">
                <a:solidFill>
                  <a:srgbClr val="505050"/>
                </a:solidFill>
                <a:latin typeface="Segoe UI"/>
              </a:rPr>
              <a:t>Azure Container Registry</a:t>
            </a:r>
          </a:p>
        </p:txBody>
      </p:sp>
      <p:sp>
        <p:nvSpPr>
          <p:cNvPr id="82" name="Rectangle 81">
            <a:extLst>
              <a:ext uri="{FF2B5EF4-FFF2-40B4-BE49-F238E27FC236}">
                <a16:creationId xmlns:a16="http://schemas.microsoft.com/office/drawing/2014/main" id="{7D4D6F98-82E9-4938-8A53-D2D1127F3389}"/>
              </a:ext>
            </a:extLst>
          </p:cNvPr>
          <p:cNvSpPr/>
          <p:nvPr/>
        </p:nvSpPr>
        <p:spPr>
          <a:xfrm>
            <a:off x="7326509" y="2191782"/>
            <a:ext cx="1549490" cy="392245"/>
          </a:xfrm>
          <a:prstGeom prst="rect">
            <a:avLst/>
          </a:prstGeom>
        </p:spPr>
        <p:txBody>
          <a:bodyPr wrap="none">
            <a:spAutoFit/>
          </a:bodyPr>
          <a:lstStyle/>
          <a:p>
            <a:pPr defTabSz="914367">
              <a:defRPr/>
            </a:pPr>
            <a:r>
              <a:rPr lang="en-US" sz="1961" dirty="0">
                <a:solidFill>
                  <a:srgbClr val="505050"/>
                </a:solidFill>
                <a:latin typeface="Segoe UI"/>
              </a:rPr>
              <a:t>Docker Host</a:t>
            </a:r>
          </a:p>
        </p:txBody>
      </p:sp>
      <p:sp>
        <p:nvSpPr>
          <p:cNvPr id="83" name="Rectangle 82">
            <a:extLst>
              <a:ext uri="{FF2B5EF4-FFF2-40B4-BE49-F238E27FC236}">
                <a16:creationId xmlns:a16="http://schemas.microsoft.com/office/drawing/2014/main" id="{5FF71278-2F4C-446C-A15D-8D5E53D7502F}"/>
              </a:ext>
            </a:extLst>
          </p:cNvPr>
          <p:cNvSpPr/>
          <p:nvPr/>
        </p:nvSpPr>
        <p:spPr>
          <a:xfrm>
            <a:off x="6243850" y="4566816"/>
            <a:ext cx="3878755" cy="512935"/>
          </a:xfrm>
          <a:prstGeom prst="rect">
            <a:avLst/>
          </a:prstGeom>
        </p:spPr>
        <p:txBody>
          <a:bodyPr wrap="none">
            <a:spAutoFit/>
          </a:bodyPr>
          <a:lstStyle/>
          <a:p>
            <a:pPr defTabSz="914367">
              <a:defRPr/>
            </a:pPr>
            <a:r>
              <a:rPr lang="en-US" sz="2745" dirty="0">
                <a:solidFill>
                  <a:srgbClr val="505050"/>
                </a:solidFill>
                <a:latin typeface="Segoe UI"/>
              </a:rPr>
              <a:t>Azure Container Service</a:t>
            </a:r>
          </a:p>
        </p:txBody>
      </p:sp>
      <p:sp>
        <p:nvSpPr>
          <p:cNvPr id="84" name="Rectangle 83">
            <a:extLst>
              <a:ext uri="{FF2B5EF4-FFF2-40B4-BE49-F238E27FC236}">
                <a16:creationId xmlns:a16="http://schemas.microsoft.com/office/drawing/2014/main" id="{61958F39-1827-4D3E-9DA0-36F87A1B105E}"/>
              </a:ext>
            </a:extLst>
          </p:cNvPr>
          <p:cNvSpPr/>
          <p:nvPr/>
        </p:nvSpPr>
        <p:spPr>
          <a:xfrm>
            <a:off x="6478983" y="4119399"/>
            <a:ext cx="3279514" cy="512935"/>
          </a:xfrm>
          <a:prstGeom prst="rect">
            <a:avLst/>
          </a:prstGeom>
        </p:spPr>
        <p:txBody>
          <a:bodyPr wrap="none">
            <a:spAutoFit/>
          </a:bodyPr>
          <a:lstStyle/>
          <a:p>
            <a:pPr defTabSz="914367">
              <a:defRPr/>
            </a:pPr>
            <a:r>
              <a:rPr lang="en-US" sz="2745" dirty="0">
                <a:solidFill>
                  <a:srgbClr val="505050"/>
                </a:solidFill>
                <a:latin typeface="Segoe UI"/>
              </a:rPr>
              <a:t>Azure Service Fabric</a:t>
            </a:r>
          </a:p>
        </p:txBody>
      </p:sp>
      <p:sp>
        <p:nvSpPr>
          <p:cNvPr id="85" name="Rectangle 84">
            <a:extLst>
              <a:ext uri="{FF2B5EF4-FFF2-40B4-BE49-F238E27FC236}">
                <a16:creationId xmlns:a16="http://schemas.microsoft.com/office/drawing/2014/main" id="{DE8D3307-1BA7-4001-983A-851FC3B79043}"/>
              </a:ext>
            </a:extLst>
          </p:cNvPr>
          <p:cNvSpPr/>
          <p:nvPr/>
        </p:nvSpPr>
        <p:spPr>
          <a:xfrm>
            <a:off x="7213355" y="4999894"/>
            <a:ext cx="1678855" cy="452590"/>
          </a:xfrm>
          <a:prstGeom prst="rect">
            <a:avLst/>
          </a:prstGeom>
        </p:spPr>
        <p:txBody>
          <a:bodyPr wrap="none">
            <a:spAutoFit/>
          </a:bodyPr>
          <a:lstStyle/>
          <a:p>
            <a:pPr defTabSz="914367">
              <a:defRPr/>
            </a:pPr>
            <a:r>
              <a:rPr lang="en-US" sz="2353" dirty="0">
                <a:solidFill>
                  <a:srgbClr val="505050"/>
                </a:solidFill>
                <a:latin typeface="Segoe UI"/>
              </a:rPr>
              <a:t>Kubernetes</a:t>
            </a:r>
          </a:p>
        </p:txBody>
      </p:sp>
      <p:sp>
        <p:nvSpPr>
          <p:cNvPr id="86" name="Rectangle 85">
            <a:extLst>
              <a:ext uri="{FF2B5EF4-FFF2-40B4-BE49-F238E27FC236}">
                <a16:creationId xmlns:a16="http://schemas.microsoft.com/office/drawing/2014/main" id="{94D8E36F-0359-4713-AD7F-7C29483B1785}"/>
              </a:ext>
            </a:extLst>
          </p:cNvPr>
          <p:cNvSpPr/>
          <p:nvPr/>
        </p:nvSpPr>
        <p:spPr>
          <a:xfrm>
            <a:off x="7213354" y="5412466"/>
            <a:ext cx="2092410" cy="452590"/>
          </a:xfrm>
          <a:prstGeom prst="rect">
            <a:avLst/>
          </a:prstGeom>
        </p:spPr>
        <p:txBody>
          <a:bodyPr wrap="none">
            <a:spAutoFit/>
          </a:bodyPr>
          <a:lstStyle/>
          <a:p>
            <a:pPr defTabSz="914367">
              <a:defRPr/>
            </a:pPr>
            <a:r>
              <a:rPr lang="en-US" sz="2353" dirty="0">
                <a:solidFill>
                  <a:srgbClr val="505050"/>
                </a:solidFill>
                <a:latin typeface="Segoe UI"/>
              </a:rPr>
              <a:t>Docker Swarm</a:t>
            </a:r>
          </a:p>
        </p:txBody>
      </p:sp>
      <p:sp>
        <p:nvSpPr>
          <p:cNvPr id="87" name="Rectangle 86">
            <a:extLst>
              <a:ext uri="{FF2B5EF4-FFF2-40B4-BE49-F238E27FC236}">
                <a16:creationId xmlns:a16="http://schemas.microsoft.com/office/drawing/2014/main" id="{5872DD75-88FE-463B-BF09-B4085A79F9FD}"/>
              </a:ext>
            </a:extLst>
          </p:cNvPr>
          <p:cNvSpPr/>
          <p:nvPr/>
        </p:nvSpPr>
        <p:spPr>
          <a:xfrm>
            <a:off x="7213354" y="5819466"/>
            <a:ext cx="2029109" cy="452590"/>
          </a:xfrm>
          <a:prstGeom prst="rect">
            <a:avLst/>
          </a:prstGeom>
        </p:spPr>
        <p:txBody>
          <a:bodyPr wrap="none">
            <a:spAutoFit/>
          </a:bodyPr>
          <a:lstStyle/>
          <a:p>
            <a:pPr defTabSz="914367">
              <a:defRPr/>
            </a:pPr>
            <a:r>
              <a:rPr lang="en-US" sz="2353" dirty="0">
                <a:solidFill>
                  <a:srgbClr val="505050"/>
                </a:solidFill>
                <a:latin typeface="Segoe UI"/>
              </a:rPr>
              <a:t>Mesos DC/OS</a:t>
            </a:r>
          </a:p>
        </p:txBody>
      </p:sp>
      <p:sp>
        <p:nvSpPr>
          <p:cNvPr id="88" name="Rectangle 87">
            <a:extLst>
              <a:ext uri="{FF2B5EF4-FFF2-40B4-BE49-F238E27FC236}">
                <a16:creationId xmlns:a16="http://schemas.microsoft.com/office/drawing/2014/main" id="{897C6055-28CE-4FC1-BBC8-79A009DD47EF}"/>
              </a:ext>
            </a:extLst>
          </p:cNvPr>
          <p:cNvSpPr/>
          <p:nvPr/>
        </p:nvSpPr>
        <p:spPr>
          <a:xfrm>
            <a:off x="5648909" y="1784614"/>
            <a:ext cx="2752813" cy="512935"/>
          </a:xfrm>
          <a:prstGeom prst="rect">
            <a:avLst/>
          </a:prstGeom>
        </p:spPr>
        <p:txBody>
          <a:bodyPr wrap="none">
            <a:spAutoFit/>
          </a:bodyPr>
          <a:lstStyle/>
          <a:p>
            <a:pPr defTabSz="914367">
              <a:defRPr/>
            </a:pPr>
            <a:r>
              <a:rPr lang="en-US" sz="2745" dirty="0">
                <a:solidFill>
                  <a:srgbClr val="505050"/>
                </a:solidFill>
                <a:latin typeface="Segoe UI"/>
              </a:rPr>
              <a:t>Linux Containers</a:t>
            </a:r>
          </a:p>
        </p:txBody>
      </p:sp>
      <p:sp>
        <p:nvSpPr>
          <p:cNvPr id="89" name="Rectangle 88">
            <a:extLst>
              <a:ext uri="{FF2B5EF4-FFF2-40B4-BE49-F238E27FC236}">
                <a16:creationId xmlns:a16="http://schemas.microsoft.com/office/drawing/2014/main" id="{C091B088-B34D-4533-A391-12738CED7431}"/>
              </a:ext>
            </a:extLst>
          </p:cNvPr>
          <p:cNvSpPr/>
          <p:nvPr/>
        </p:nvSpPr>
        <p:spPr>
          <a:xfrm>
            <a:off x="5648907" y="2474897"/>
            <a:ext cx="3467842" cy="512935"/>
          </a:xfrm>
          <a:prstGeom prst="rect">
            <a:avLst/>
          </a:prstGeom>
        </p:spPr>
        <p:txBody>
          <a:bodyPr wrap="none">
            <a:spAutoFit/>
          </a:bodyPr>
          <a:lstStyle/>
          <a:p>
            <a:pPr defTabSz="914367">
              <a:defRPr/>
            </a:pPr>
            <a:r>
              <a:rPr lang="en-US" sz="2745" dirty="0">
                <a:solidFill>
                  <a:srgbClr val="505050"/>
                </a:solidFill>
                <a:latin typeface="Segoe UI"/>
              </a:rPr>
              <a:t>Windows  Containers</a:t>
            </a:r>
          </a:p>
        </p:txBody>
      </p:sp>
      <p:sp>
        <p:nvSpPr>
          <p:cNvPr id="90" name="Rectangle 89">
            <a:extLst>
              <a:ext uri="{FF2B5EF4-FFF2-40B4-BE49-F238E27FC236}">
                <a16:creationId xmlns:a16="http://schemas.microsoft.com/office/drawing/2014/main" id="{24F84F80-EDE5-44AA-9C24-5F6FA75E42B7}"/>
              </a:ext>
            </a:extLst>
          </p:cNvPr>
          <p:cNvSpPr/>
          <p:nvPr/>
        </p:nvSpPr>
        <p:spPr>
          <a:xfrm>
            <a:off x="10122605" y="4782381"/>
            <a:ext cx="1204077" cy="362072"/>
          </a:xfrm>
          <a:prstGeom prst="rect">
            <a:avLst/>
          </a:prstGeom>
        </p:spPr>
        <p:txBody>
          <a:bodyPr wrap="none">
            <a:spAutoFit/>
          </a:bodyPr>
          <a:lstStyle/>
          <a:p>
            <a:pPr defTabSz="914367">
              <a:defRPr/>
            </a:pPr>
            <a:r>
              <a:rPr lang="en-US" sz="1765" dirty="0" err="1">
                <a:solidFill>
                  <a:srgbClr val="505050"/>
                </a:solidFill>
                <a:latin typeface="Segoe UI"/>
              </a:rPr>
              <a:t>RabbitMQ</a:t>
            </a:r>
            <a:endParaRPr lang="en-US" sz="1765" dirty="0">
              <a:solidFill>
                <a:srgbClr val="505050"/>
              </a:solidFill>
              <a:latin typeface="Segoe UI"/>
            </a:endParaRPr>
          </a:p>
        </p:txBody>
      </p:sp>
      <p:sp>
        <p:nvSpPr>
          <p:cNvPr id="91" name="Rectangle 90">
            <a:extLst>
              <a:ext uri="{FF2B5EF4-FFF2-40B4-BE49-F238E27FC236}">
                <a16:creationId xmlns:a16="http://schemas.microsoft.com/office/drawing/2014/main" id="{398864BA-9665-4E27-96F9-EB362E72B18E}"/>
              </a:ext>
            </a:extLst>
          </p:cNvPr>
          <p:cNvSpPr/>
          <p:nvPr/>
        </p:nvSpPr>
        <p:spPr>
          <a:xfrm>
            <a:off x="6085001" y="3297990"/>
            <a:ext cx="2142697" cy="392245"/>
          </a:xfrm>
          <a:prstGeom prst="rect">
            <a:avLst/>
          </a:prstGeom>
        </p:spPr>
        <p:txBody>
          <a:bodyPr wrap="none">
            <a:spAutoFit/>
          </a:bodyPr>
          <a:lstStyle/>
          <a:p>
            <a:pPr defTabSz="914367">
              <a:defRPr/>
            </a:pPr>
            <a:r>
              <a:rPr lang="en-US" sz="1961" dirty="0">
                <a:solidFill>
                  <a:srgbClr val="505050"/>
                </a:solidFill>
                <a:latin typeface="Segoe UI"/>
              </a:rPr>
              <a:t>Azure Service Bus</a:t>
            </a:r>
          </a:p>
        </p:txBody>
      </p:sp>
      <p:sp>
        <p:nvSpPr>
          <p:cNvPr id="92" name="Rectangle 91">
            <a:extLst>
              <a:ext uri="{FF2B5EF4-FFF2-40B4-BE49-F238E27FC236}">
                <a16:creationId xmlns:a16="http://schemas.microsoft.com/office/drawing/2014/main" id="{ED45CDC0-E367-40D4-98C1-B143B961C03F}"/>
              </a:ext>
            </a:extLst>
          </p:cNvPr>
          <p:cNvSpPr/>
          <p:nvPr/>
        </p:nvSpPr>
        <p:spPr>
          <a:xfrm>
            <a:off x="9763207" y="5043628"/>
            <a:ext cx="1417423" cy="362072"/>
          </a:xfrm>
          <a:prstGeom prst="rect">
            <a:avLst/>
          </a:prstGeom>
        </p:spPr>
        <p:txBody>
          <a:bodyPr wrap="none">
            <a:spAutoFit/>
          </a:bodyPr>
          <a:lstStyle/>
          <a:p>
            <a:pPr defTabSz="914367">
              <a:defRPr/>
            </a:pPr>
            <a:r>
              <a:rPr lang="en-US" sz="1765" dirty="0" err="1">
                <a:solidFill>
                  <a:srgbClr val="505050"/>
                </a:solidFill>
                <a:latin typeface="Segoe UI"/>
              </a:rPr>
              <a:t>NServiceBus</a:t>
            </a:r>
            <a:endParaRPr lang="en-US" sz="1765" dirty="0">
              <a:solidFill>
                <a:srgbClr val="505050"/>
              </a:solidFill>
              <a:latin typeface="Segoe UI"/>
            </a:endParaRPr>
          </a:p>
        </p:txBody>
      </p:sp>
      <p:sp>
        <p:nvSpPr>
          <p:cNvPr id="93" name="Rectangle 92">
            <a:extLst>
              <a:ext uri="{FF2B5EF4-FFF2-40B4-BE49-F238E27FC236}">
                <a16:creationId xmlns:a16="http://schemas.microsoft.com/office/drawing/2014/main" id="{CD790AF4-5BB6-4FD7-91DA-2A90A04D271D}"/>
              </a:ext>
            </a:extLst>
          </p:cNvPr>
          <p:cNvSpPr/>
          <p:nvPr/>
        </p:nvSpPr>
        <p:spPr>
          <a:xfrm>
            <a:off x="9708958" y="5327879"/>
            <a:ext cx="1336837" cy="362072"/>
          </a:xfrm>
          <a:prstGeom prst="rect">
            <a:avLst/>
          </a:prstGeom>
        </p:spPr>
        <p:txBody>
          <a:bodyPr wrap="none">
            <a:spAutoFit/>
          </a:bodyPr>
          <a:lstStyle/>
          <a:p>
            <a:pPr defTabSz="914367">
              <a:defRPr/>
            </a:pPr>
            <a:r>
              <a:rPr lang="en-US" sz="1765" dirty="0" err="1">
                <a:solidFill>
                  <a:srgbClr val="505050"/>
                </a:solidFill>
                <a:latin typeface="Segoe UI"/>
              </a:rPr>
              <a:t>MassTransit</a:t>
            </a:r>
            <a:endParaRPr lang="en-US" sz="1765" dirty="0">
              <a:solidFill>
                <a:srgbClr val="505050"/>
              </a:solidFill>
              <a:latin typeface="Segoe UI"/>
            </a:endParaRPr>
          </a:p>
        </p:txBody>
      </p:sp>
      <p:sp>
        <p:nvSpPr>
          <p:cNvPr id="94" name="Rectangle 93">
            <a:extLst>
              <a:ext uri="{FF2B5EF4-FFF2-40B4-BE49-F238E27FC236}">
                <a16:creationId xmlns:a16="http://schemas.microsoft.com/office/drawing/2014/main" id="{7AAE0CCE-050B-47E7-BDC8-638AE89E0249}"/>
              </a:ext>
            </a:extLst>
          </p:cNvPr>
          <p:cNvSpPr/>
          <p:nvPr/>
        </p:nvSpPr>
        <p:spPr>
          <a:xfrm>
            <a:off x="6313980" y="2890990"/>
            <a:ext cx="2365534" cy="392245"/>
          </a:xfrm>
          <a:prstGeom prst="rect">
            <a:avLst/>
          </a:prstGeom>
        </p:spPr>
        <p:txBody>
          <a:bodyPr wrap="none">
            <a:spAutoFit/>
          </a:bodyPr>
          <a:lstStyle/>
          <a:p>
            <a:pPr defTabSz="914367">
              <a:defRPr/>
            </a:pPr>
            <a:r>
              <a:rPr lang="en-US" sz="1961" dirty="0">
                <a:solidFill>
                  <a:srgbClr val="505050"/>
                </a:solidFill>
                <a:latin typeface="Segoe UI"/>
              </a:rPr>
              <a:t>Hyper-V Containers</a:t>
            </a:r>
          </a:p>
        </p:txBody>
      </p:sp>
      <p:sp>
        <p:nvSpPr>
          <p:cNvPr id="95" name="Rectangle 94">
            <a:extLst>
              <a:ext uri="{FF2B5EF4-FFF2-40B4-BE49-F238E27FC236}">
                <a16:creationId xmlns:a16="http://schemas.microsoft.com/office/drawing/2014/main" id="{0E6F2287-719C-4631-9C06-CD07F67289B0}"/>
              </a:ext>
            </a:extLst>
          </p:cNvPr>
          <p:cNvSpPr/>
          <p:nvPr/>
        </p:nvSpPr>
        <p:spPr>
          <a:xfrm>
            <a:off x="9807863" y="5692341"/>
            <a:ext cx="977593" cy="362072"/>
          </a:xfrm>
          <a:prstGeom prst="rect">
            <a:avLst/>
          </a:prstGeom>
        </p:spPr>
        <p:txBody>
          <a:bodyPr wrap="none">
            <a:spAutoFit/>
          </a:bodyPr>
          <a:lstStyle/>
          <a:p>
            <a:pPr defTabSz="914367">
              <a:defRPr/>
            </a:pPr>
            <a:r>
              <a:rPr lang="en-US" sz="1765" dirty="0">
                <a:solidFill>
                  <a:srgbClr val="505050"/>
                </a:solidFill>
                <a:latin typeface="Segoe UI"/>
              </a:rPr>
              <a:t>Brighter</a:t>
            </a:r>
          </a:p>
        </p:txBody>
      </p:sp>
      <p:sp>
        <p:nvSpPr>
          <p:cNvPr id="96" name="Rectangle 95">
            <a:extLst>
              <a:ext uri="{FF2B5EF4-FFF2-40B4-BE49-F238E27FC236}">
                <a16:creationId xmlns:a16="http://schemas.microsoft.com/office/drawing/2014/main" id="{DDF2D886-F17C-42AA-8BAB-DEA2C0AF7B91}"/>
              </a:ext>
            </a:extLst>
          </p:cNvPr>
          <p:cNvSpPr/>
          <p:nvPr/>
        </p:nvSpPr>
        <p:spPr>
          <a:xfrm>
            <a:off x="9741418" y="4111933"/>
            <a:ext cx="1802815" cy="362072"/>
          </a:xfrm>
          <a:prstGeom prst="rect">
            <a:avLst/>
          </a:prstGeom>
        </p:spPr>
        <p:txBody>
          <a:bodyPr wrap="none">
            <a:spAutoFit/>
          </a:bodyPr>
          <a:lstStyle/>
          <a:p>
            <a:pPr defTabSz="914367">
              <a:defRPr/>
            </a:pPr>
            <a:r>
              <a:rPr lang="en-US" sz="1765" dirty="0" err="1">
                <a:solidFill>
                  <a:srgbClr val="505050"/>
                </a:solidFill>
                <a:latin typeface="Segoe UI"/>
              </a:rPr>
              <a:t>Stateful</a:t>
            </a:r>
            <a:r>
              <a:rPr lang="en-US" sz="1765" dirty="0">
                <a:solidFill>
                  <a:srgbClr val="505050"/>
                </a:solidFill>
                <a:latin typeface="Segoe UI"/>
              </a:rPr>
              <a:t> Services</a:t>
            </a:r>
          </a:p>
        </p:txBody>
      </p:sp>
      <p:sp>
        <p:nvSpPr>
          <p:cNvPr id="97" name="Rectangle 96">
            <a:extLst>
              <a:ext uri="{FF2B5EF4-FFF2-40B4-BE49-F238E27FC236}">
                <a16:creationId xmlns:a16="http://schemas.microsoft.com/office/drawing/2014/main" id="{A1E76FD9-644C-43B7-B2A6-D6128034969A}"/>
              </a:ext>
            </a:extLst>
          </p:cNvPr>
          <p:cNvSpPr/>
          <p:nvPr/>
        </p:nvSpPr>
        <p:spPr>
          <a:xfrm>
            <a:off x="9741417" y="4340098"/>
            <a:ext cx="815730" cy="362072"/>
          </a:xfrm>
          <a:prstGeom prst="rect">
            <a:avLst/>
          </a:prstGeom>
        </p:spPr>
        <p:txBody>
          <a:bodyPr wrap="none">
            <a:spAutoFit/>
          </a:bodyPr>
          <a:lstStyle/>
          <a:p>
            <a:pPr defTabSz="914367">
              <a:defRPr/>
            </a:pPr>
            <a:r>
              <a:rPr lang="en-US" sz="1765" dirty="0">
                <a:solidFill>
                  <a:srgbClr val="505050"/>
                </a:solidFill>
                <a:latin typeface="Segoe UI"/>
              </a:rPr>
              <a:t>Actors</a:t>
            </a:r>
          </a:p>
        </p:txBody>
      </p:sp>
      <p:sp>
        <p:nvSpPr>
          <p:cNvPr id="98" name="Rectangle 97">
            <a:extLst>
              <a:ext uri="{FF2B5EF4-FFF2-40B4-BE49-F238E27FC236}">
                <a16:creationId xmlns:a16="http://schemas.microsoft.com/office/drawing/2014/main" id="{5B3A3192-558C-4C84-8E80-570720DE19B2}"/>
              </a:ext>
            </a:extLst>
          </p:cNvPr>
          <p:cNvSpPr/>
          <p:nvPr/>
        </p:nvSpPr>
        <p:spPr>
          <a:xfrm>
            <a:off x="6635928" y="3559603"/>
            <a:ext cx="2877589" cy="633625"/>
          </a:xfrm>
          <a:prstGeom prst="rect">
            <a:avLst/>
          </a:prstGeom>
        </p:spPr>
        <p:txBody>
          <a:bodyPr wrap="none">
            <a:spAutoFit/>
          </a:bodyPr>
          <a:lstStyle/>
          <a:p>
            <a:pPr defTabSz="914367">
              <a:defRPr/>
            </a:pPr>
            <a:r>
              <a:rPr lang="en-US" sz="3529" dirty="0">
                <a:solidFill>
                  <a:srgbClr val="505050"/>
                </a:solidFill>
                <a:latin typeface="Segoe UI"/>
              </a:rPr>
              <a:t>Orchestrators</a:t>
            </a:r>
          </a:p>
        </p:txBody>
      </p:sp>
      <p:sp>
        <p:nvSpPr>
          <p:cNvPr id="99" name="Rectangle 98">
            <a:extLst>
              <a:ext uri="{FF2B5EF4-FFF2-40B4-BE49-F238E27FC236}">
                <a16:creationId xmlns:a16="http://schemas.microsoft.com/office/drawing/2014/main" id="{B4914AE0-A2EC-437D-AD4E-3D259862B3D7}"/>
              </a:ext>
            </a:extLst>
          </p:cNvPr>
          <p:cNvSpPr/>
          <p:nvPr/>
        </p:nvSpPr>
        <p:spPr>
          <a:xfrm>
            <a:off x="9571131" y="5938079"/>
            <a:ext cx="704469" cy="392245"/>
          </a:xfrm>
          <a:prstGeom prst="rect">
            <a:avLst/>
          </a:prstGeom>
        </p:spPr>
        <p:txBody>
          <a:bodyPr wrap="none">
            <a:spAutoFit/>
          </a:bodyPr>
          <a:lstStyle/>
          <a:p>
            <a:pPr defTabSz="914367">
              <a:defRPr/>
            </a:pPr>
            <a:r>
              <a:rPr lang="en-US" sz="1961" dirty="0">
                <a:solidFill>
                  <a:srgbClr val="505050"/>
                </a:solidFill>
                <a:latin typeface="Segoe UI"/>
              </a:rPr>
              <a:t>Polly</a:t>
            </a:r>
          </a:p>
        </p:txBody>
      </p:sp>
    </p:spTree>
    <p:extLst>
      <p:ext uri="{BB962C8B-B14F-4D97-AF65-F5344CB8AC3E}">
        <p14:creationId xmlns:p14="http://schemas.microsoft.com/office/powerpoint/2010/main" val="8081752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BBECC-7FAB-4DFA-8F1F-585DF7F2FBE4}"/>
              </a:ext>
            </a:extLst>
          </p:cNvPr>
          <p:cNvSpPr txBox="1"/>
          <p:nvPr/>
        </p:nvSpPr>
        <p:spPr>
          <a:xfrm>
            <a:off x="2011162" y="1597196"/>
            <a:ext cx="1510749"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Optimizing</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for microservice </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development</a:t>
            </a:r>
          </a:p>
        </p:txBody>
      </p:sp>
      <p:sp>
        <p:nvSpPr>
          <p:cNvPr id="7" name="TextBox 6">
            <a:extLst>
              <a:ext uri="{FF2B5EF4-FFF2-40B4-BE49-F238E27FC236}">
                <a16:creationId xmlns:a16="http://schemas.microsoft.com/office/drawing/2014/main" id="{EA5DEA31-A90A-433C-9BA6-CF2AC1EE98FE}"/>
              </a:ext>
            </a:extLst>
          </p:cNvPr>
          <p:cNvSpPr txBox="1"/>
          <p:nvPr/>
        </p:nvSpPr>
        <p:spPr>
          <a:xfrm>
            <a:off x="3692847" y="5782490"/>
            <a:ext cx="2153480"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Tracking multiple deployment pipelines while maintaining agile updates</a:t>
            </a:r>
          </a:p>
        </p:txBody>
      </p:sp>
      <p:sp>
        <p:nvSpPr>
          <p:cNvPr id="8" name="TextBox 7">
            <a:extLst>
              <a:ext uri="{FF2B5EF4-FFF2-40B4-BE49-F238E27FC236}">
                <a16:creationId xmlns:a16="http://schemas.microsoft.com/office/drawing/2014/main" id="{ECCA5A76-9A43-4A4C-A7F1-6A4E63C7FC74}"/>
              </a:ext>
            </a:extLst>
          </p:cNvPr>
          <p:cNvSpPr txBox="1"/>
          <p:nvPr/>
        </p:nvSpPr>
        <p:spPr>
          <a:xfrm>
            <a:off x="8180543" y="1395491"/>
            <a:ext cx="2001079" cy="646331"/>
          </a:xfrm>
          <a:prstGeom prst="rect">
            <a:avLst/>
          </a:prstGeom>
        </p:spPr>
        <p:txBody>
          <a:bodyPr wrap="square" lIns="0" tIns="0" rIns="0" bIns="0" rtlCol="0" anchor="t" anchorCtr="0">
            <a:spAutoFit/>
          </a:bodyPr>
          <a:lstStyle/>
          <a:p>
            <a:pPr algn="ctr"/>
            <a:r>
              <a:rPr lang="en-US" sz="1400">
                <a:solidFill>
                  <a:schemeClr val="tx1">
                    <a:lumMod val="65000"/>
                    <a:lumOff val="35000"/>
                  </a:schemeClr>
                </a:solidFill>
                <a:latin typeface="+mj-lt"/>
                <a:cs typeface="Segoe UI Semibold" panose="020B0702040204020203" pitchFamily="34" charset="0"/>
              </a:rPr>
              <a:t>Focusing on business logic instead of microservice platform maintenance </a:t>
            </a:r>
          </a:p>
        </p:txBody>
      </p:sp>
      <p:sp>
        <p:nvSpPr>
          <p:cNvPr id="9" name="TextBox 8">
            <a:extLst>
              <a:ext uri="{FF2B5EF4-FFF2-40B4-BE49-F238E27FC236}">
                <a16:creationId xmlns:a16="http://schemas.microsoft.com/office/drawing/2014/main" id="{8A44DE85-9764-44EA-8D94-B5F82373C65C}"/>
              </a:ext>
            </a:extLst>
          </p:cNvPr>
          <p:cNvSpPr txBox="1"/>
          <p:nvPr/>
        </p:nvSpPr>
        <p:spPr>
          <a:xfrm>
            <a:off x="972366" y="3903076"/>
            <a:ext cx="2254839" cy="646331"/>
          </a:xfrm>
          <a:prstGeom prst="rect">
            <a:avLst/>
          </a:prstGeom>
        </p:spPr>
        <p:txBody>
          <a:bodyPr wrap="square" lIns="0" tIns="0" rIns="0" bIns="0" rtlCol="0" anchor="t" anchorCtr="0">
            <a:spAutoFit/>
          </a:bodyPr>
          <a:lstStyle/>
          <a:p>
            <a:pPr algn="ctr"/>
            <a:r>
              <a:rPr lang="en-US" sz="1400">
                <a:solidFill>
                  <a:schemeClr val="tx1">
                    <a:lumMod val="65000"/>
                    <a:lumOff val="35000"/>
                  </a:schemeClr>
                </a:solidFill>
                <a:latin typeface="+mj-lt"/>
                <a:cs typeface="Segoe UI Semibold" panose="020B0702040204020203" pitchFamily="34" charset="0"/>
              </a:rPr>
              <a:t>Dealing with the complexity </a:t>
            </a:r>
            <a:br>
              <a:rPr lang="en-US" sz="1400">
                <a:solidFill>
                  <a:schemeClr val="tx1">
                    <a:lumMod val="65000"/>
                    <a:lumOff val="35000"/>
                  </a:schemeClr>
                </a:solidFill>
                <a:latin typeface="+mj-lt"/>
                <a:cs typeface="Segoe UI Semibold" panose="020B0702040204020203" pitchFamily="34" charset="0"/>
              </a:rPr>
            </a:br>
            <a:r>
              <a:rPr lang="en-US" sz="1400">
                <a:solidFill>
                  <a:schemeClr val="tx1">
                    <a:lumMod val="65000"/>
                    <a:lumOff val="35000"/>
                  </a:schemeClr>
                </a:solidFill>
                <a:latin typeface="+mj-lt"/>
                <a:cs typeface="Segoe UI Semibold" panose="020B0702040204020203" pitchFamily="34" charset="0"/>
              </a:rPr>
              <a:t>of network communications </a:t>
            </a:r>
          </a:p>
        </p:txBody>
      </p:sp>
      <p:sp>
        <p:nvSpPr>
          <p:cNvPr id="10" name="TextBox 9">
            <a:extLst>
              <a:ext uri="{FF2B5EF4-FFF2-40B4-BE49-F238E27FC236}">
                <a16:creationId xmlns:a16="http://schemas.microsoft.com/office/drawing/2014/main" id="{24F81B57-DF38-4730-A5CE-1E115068731B}"/>
              </a:ext>
            </a:extLst>
          </p:cNvPr>
          <p:cNvSpPr txBox="1"/>
          <p:nvPr/>
        </p:nvSpPr>
        <p:spPr>
          <a:xfrm>
            <a:off x="4148748" y="2604374"/>
            <a:ext cx="2254839"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Monitoring and </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governance at overarching and granular levels</a:t>
            </a:r>
          </a:p>
        </p:txBody>
      </p:sp>
      <p:sp>
        <p:nvSpPr>
          <p:cNvPr id="11" name="TextBox 10">
            <a:extLst>
              <a:ext uri="{FF2B5EF4-FFF2-40B4-BE49-F238E27FC236}">
                <a16:creationId xmlns:a16="http://schemas.microsoft.com/office/drawing/2014/main" id="{49147404-2417-4B67-98D1-A294D804D060}"/>
              </a:ext>
            </a:extLst>
          </p:cNvPr>
          <p:cNvSpPr txBox="1"/>
          <p:nvPr/>
        </p:nvSpPr>
        <p:spPr>
          <a:xfrm>
            <a:off x="6053746" y="4101858"/>
            <a:ext cx="2003576"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Achieving reliable state and data consistency without latency issues</a:t>
            </a:r>
          </a:p>
        </p:txBody>
      </p:sp>
      <p:sp>
        <p:nvSpPr>
          <p:cNvPr id="12" name="TextBox 11">
            <a:extLst>
              <a:ext uri="{FF2B5EF4-FFF2-40B4-BE49-F238E27FC236}">
                <a16:creationId xmlns:a16="http://schemas.microsoft.com/office/drawing/2014/main" id="{6EF5D963-F339-4476-9114-F7716855F269}"/>
              </a:ext>
            </a:extLst>
          </p:cNvPr>
          <p:cNvSpPr txBox="1"/>
          <p:nvPr/>
        </p:nvSpPr>
        <p:spPr>
          <a:xfrm>
            <a:off x="9154082" y="3487337"/>
            <a:ext cx="1447657"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Running highly secure applications at scale</a:t>
            </a:r>
          </a:p>
        </p:txBody>
      </p:sp>
      <p:cxnSp>
        <p:nvCxnSpPr>
          <p:cNvPr id="28" name="Straight Connector 27">
            <a:extLst>
              <a:ext uri="{FF2B5EF4-FFF2-40B4-BE49-F238E27FC236}">
                <a16:creationId xmlns:a16="http://schemas.microsoft.com/office/drawing/2014/main" id="{EE1BCED4-14E9-4827-9F1D-545B01CE3643}"/>
              </a:ext>
            </a:extLst>
          </p:cNvPr>
          <p:cNvCxnSpPr>
            <a:cxnSpLocks/>
            <a:stCxn id="27" idx="5"/>
          </p:cNvCxnSpPr>
          <p:nvPr/>
        </p:nvCxnSpPr>
        <p:spPr>
          <a:xfrm flipV="1">
            <a:off x="1792438" y="1771274"/>
            <a:ext cx="324741" cy="166062"/>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722EE6-86CD-4E03-9714-06C1B2FB4A12}"/>
              </a:ext>
            </a:extLst>
          </p:cNvPr>
          <p:cNvCxnSpPr>
            <a:cxnSpLocks/>
            <a:endCxn id="32" idx="2"/>
          </p:cNvCxnSpPr>
          <p:nvPr/>
        </p:nvCxnSpPr>
        <p:spPr>
          <a:xfrm flipV="1">
            <a:off x="3458817" y="1917456"/>
            <a:ext cx="308330" cy="238134"/>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39" name="Hexagon 38">
            <a:extLst>
              <a:ext uri="{FF2B5EF4-FFF2-40B4-BE49-F238E27FC236}">
                <a16:creationId xmlns:a16="http://schemas.microsoft.com/office/drawing/2014/main" id="{FAE7724E-272F-44BE-BA22-B3124D48FD5A}"/>
              </a:ext>
            </a:extLst>
          </p:cNvPr>
          <p:cNvSpPr/>
          <p:nvPr/>
        </p:nvSpPr>
        <p:spPr>
          <a:xfrm>
            <a:off x="3225462" y="4309473"/>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F8FD780C-77C9-40EA-B6DD-6F163F36FDCA}"/>
              </a:ext>
            </a:extLst>
          </p:cNvPr>
          <p:cNvCxnSpPr>
            <a:cxnSpLocks/>
            <a:endCxn id="46" idx="2"/>
          </p:cNvCxnSpPr>
          <p:nvPr/>
        </p:nvCxnSpPr>
        <p:spPr>
          <a:xfrm flipV="1">
            <a:off x="5671930" y="1690094"/>
            <a:ext cx="436203" cy="757044"/>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7DA5BBF-8CCA-4C99-BA45-3864276F2E16}"/>
              </a:ext>
            </a:extLst>
          </p:cNvPr>
          <p:cNvCxnSpPr>
            <a:cxnSpLocks/>
            <a:stCxn id="45" idx="1"/>
          </p:cNvCxnSpPr>
          <p:nvPr/>
        </p:nvCxnSpPr>
        <p:spPr>
          <a:xfrm>
            <a:off x="5066121" y="2336185"/>
            <a:ext cx="210047" cy="186301"/>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EE916A-AF10-4488-B597-83374EB8487C}"/>
              </a:ext>
            </a:extLst>
          </p:cNvPr>
          <p:cNvCxnSpPr>
            <a:cxnSpLocks/>
            <a:stCxn id="48" idx="3"/>
          </p:cNvCxnSpPr>
          <p:nvPr/>
        </p:nvCxnSpPr>
        <p:spPr>
          <a:xfrm flipH="1">
            <a:off x="6417236" y="2927540"/>
            <a:ext cx="284252" cy="0"/>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91875-B36D-42C0-AB2D-1513C7406ACA}"/>
              </a:ext>
            </a:extLst>
          </p:cNvPr>
          <p:cNvCxnSpPr>
            <a:cxnSpLocks/>
            <a:endCxn id="50" idx="4"/>
          </p:cNvCxnSpPr>
          <p:nvPr/>
        </p:nvCxnSpPr>
        <p:spPr>
          <a:xfrm>
            <a:off x="4573578" y="3341360"/>
            <a:ext cx="226346" cy="257145"/>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76DEEFB-6BBF-42B2-85B8-35F2B7B9F18C}"/>
              </a:ext>
            </a:extLst>
          </p:cNvPr>
          <p:cNvCxnSpPr>
            <a:cxnSpLocks/>
            <a:stCxn id="39" idx="2"/>
            <a:endCxn id="40" idx="5"/>
          </p:cNvCxnSpPr>
          <p:nvPr/>
        </p:nvCxnSpPr>
        <p:spPr>
          <a:xfrm flipH="1">
            <a:off x="2690273" y="4991960"/>
            <a:ext cx="705811" cy="24486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79B3CF2-B838-4DD4-9547-3A09F52330F9}"/>
              </a:ext>
            </a:extLst>
          </p:cNvPr>
          <p:cNvCxnSpPr>
            <a:cxnSpLocks/>
            <a:endCxn id="38" idx="2"/>
          </p:cNvCxnSpPr>
          <p:nvPr/>
        </p:nvCxnSpPr>
        <p:spPr>
          <a:xfrm flipV="1">
            <a:off x="2478157" y="3765683"/>
            <a:ext cx="98891" cy="99435"/>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4F76594-5CDD-4817-A35B-106CD9F2B4D0}"/>
              </a:ext>
            </a:extLst>
          </p:cNvPr>
          <p:cNvCxnSpPr>
            <a:cxnSpLocks/>
            <a:stCxn id="44" idx="0"/>
          </p:cNvCxnSpPr>
          <p:nvPr/>
        </p:nvCxnSpPr>
        <p:spPr>
          <a:xfrm>
            <a:off x="1401622" y="3232433"/>
            <a:ext cx="551586" cy="545656"/>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049DEA9-F826-4EBD-9648-B70540C5EDE9}"/>
              </a:ext>
            </a:extLst>
          </p:cNvPr>
          <p:cNvCxnSpPr>
            <a:cxnSpLocks/>
            <a:stCxn id="43" idx="0"/>
          </p:cNvCxnSpPr>
          <p:nvPr/>
        </p:nvCxnSpPr>
        <p:spPr>
          <a:xfrm flipV="1">
            <a:off x="1236960" y="4610603"/>
            <a:ext cx="511532" cy="409590"/>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E1FA534-3EB6-4BF5-B055-E6463C67C23F}"/>
              </a:ext>
            </a:extLst>
          </p:cNvPr>
          <p:cNvCxnSpPr>
            <a:cxnSpLocks/>
            <a:endCxn id="39" idx="3"/>
          </p:cNvCxnSpPr>
          <p:nvPr/>
        </p:nvCxnSpPr>
        <p:spPr>
          <a:xfrm>
            <a:off x="2935847" y="4542363"/>
            <a:ext cx="289615" cy="108354"/>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sp>
        <p:nvSpPr>
          <p:cNvPr id="82" name="Hexagon 81">
            <a:extLst>
              <a:ext uri="{FF2B5EF4-FFF2-40B4-BE49-F238E27FC236}">
                <a16:creationId xmlns:a16="http://schemas.microsoft.com/office/drawing/2014/main" id="{400712E0-DFC8-4EB1-8141-BDE9AC862724}"/>
              </a:ext>
            </a:extLst>
          </p:cNvPr>
          <p:cNvSpPr/>
          <p:nvPr/>
        </p:nvSpPr>
        <p:spPr>
          <a:xfrm>
            <a:off x="2489961" y="602986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0CA11912-885B-44EF-94BE-0FC229CEC9A9}"/>
              </a:ext>
            </a:extLst>
          </p:cNvPr>
          <p:cNvCxnSpPr>
            <a:cxnSpLocks/>
            <a:stCxn id="82" idx="0"/>
          </p:cNvCxnSpPr>
          <p:nvPr/>
        </p:nvCxnSpPr>
        <p:spPr>
          <a:xfrm flipV="1">
            <a:off x="3281646" y="6294500"/>
            <a:ext cx="364676" cy="76606"/>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032F1E4-ECBA-4531-AB42-5EBAD7D211F5}"/>
              </a:ext>
            </a:extLst>
          </p:cNvPr>
          <p:cNvCxnSpPr>
            <a:cxnSpLocks/>
            <a:stCxn id="7" idx="0"/>
            <a:endCxn id="83" idx="2"/>
          </p:cNvCxnSpPr>
          <p:nvPr/>
        </p:nvCxnSpPr>
        <p:spPr>
          <a:xfrm flipV="1">
            <a:off x="4769587" y="5413833"/>
            <a:ext cx="398625" cy="36865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1B56AD6-B356-48AD-8466-455691FDAF42}"/>
              </a:ext>
            </a:extLst>
          </p:cNvPr>
          <p:cNvCxnSpPr>
            <a:cxnSpLocks/>
            <a:endCxn id="84" idx="2"/>
          </p:cNvCxnSpPr>
          <p:nvPr/>
        </p:nvCxnSpPr>
        <p:spPr>
          <a:xfrm flipV="1">
            <a:off x="5961295" y="5962019"/>
            <a:ext cx="328308" cy="132708"/>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sp>
        <p:nvSpPr>
          <p:cNvPr id="99" name="Hexagon 98">
            <a:extLst>
              <a:ext uri="{FF2B5EF4-FFF2-40B4-BE49-F238E27FC236}">
                <a16:creationId xmlns:a16="http://schemas.microsoft.com/office/drawing/2014/main" id="{7A766B31-DD3F-4A9D-87C2-B91248A2174E}"/>
              </a:ext>
            </a:extLst>
          </p:cNvPr>
          <p:cNvSpPr/>
          <p:nvPr/>
        </p:nvSpPr>
        <p:spPr>
          <a:xfrm>
            <a:off x="7349758" y="519984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0" name="Straight Connector 99">
            <a:extLst>
              <a:ext uri="{FF2B5EF4-FFF2-40B4-BE49-F238E27FC236}">
                <a16:creationId xmlns:a16="http://schemas.microsoft.com/office/drawing/2014/main" id="{A003B586-8222-497C-B5E0-6F324B696471}"/>
              </a:ext>
            </a:extLst>
          </p:cNvPr>
          <p:cNvCxnSpPr>
            <a:cxnSpLocks/>
            <a:stCxn id="98" idx="3"/>
          </p:cNvCxnSpPr>
          <p:nvPr/>
        </p:nvCxnSpPr>
        <p:spPr>
          <a:xfrm flipH="1">
            <a:off x="6757221" y="3559886"/>
            <a:ext cx="754034" cy="47751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29FED09-718D-4458-888D-5F3894633FB6}"/>
              </a:ext>
            </a:extLst>
          </p:cNvPr>
          <p:cNvCxnSpPr>
            <a:cxnSpLocks/>
            <a:stCxn id="99" idx="5"/>
          </p:cNvCxnSpPr>
          <p:nvPr/>
        </p:nvCxnSpPr>
        <p:spPr>
          <a:xfrm flipH="1" flipV="1">
            <a:off x="7849041" y="4774375"/>
            <a:ext cx="121780" cy="42546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108" name="Hexagon 107">
            <a:extLst>
              <a:ext uri="{FF2B5EF4-FFF2-40B4-BE49-F238E27FC236}">
                <a16:creationId xmlns:a16="http://schemas.microsoft.com/office/drawing/2014/main" id="{99D0FCC2-D00B-4F19-9920-6BCE4E5E5A49}"/>
              </a:ext>
            </a:extLst>
          </p:cNvPr>
          <p:cNvSpPr/>
          <p:nvPr/>
        </p:nvSpPr>
        <p:spPr>
          <a:xfrm>
            <a:off x="10243082" y="1805044"/>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3" name="Straight Connector 112">
            <a:extLst>
              <a:ext uri="{FF2B5EF4-FFF2-40B4-BE49-F238E27FC236}">
                <a16:creationId xmlns:a16="http://schemas.microsoft.com/office/drawing/2014/main" id="{963D0832-2820-4A68-9E08-C6F14B5DCA11}"/>
              </a:ext>
            </a:extLst>
          </p:cNvPr>
          <p:cNvCxnSpPr>
            <a:cxnSpLocks/>
            <a:stCxn id="8" idx="1"/>
            <a:endCxn id="106" idx="0"/>
          </p:cNvCxnSpPr>
          <p:nvPr/>
        </p:nvCxnSpPr>
        <p:spPr>
          <a:xfrm flipH="1">
            <a:off x="7986766" y="1718657"/>
            <a:ext cx="193777" cy="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C58F2ED-1C64-4042-AC28-7354F824B4D2}"/>
              </a:ext>
            </a:extLst>
          </p:cNvPr>
          <p:cNvCxnSpPr>
            <a:cxnSpLocks/>
            <a:stCxn id="110" idx="4"/>
          </p:cNvCxnSpPr>
          <p:nvPr/>
        </p:nvCxnSpPr>
        <p:spPr>
          <a:xfrm flipH="1" flipV="1">
            <a:off x="8831681" y="2099414"/>
            <a:ext cx="358276" cy="406218"/>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666F229-DA6E-4DAD-B9EE-246D7BC1DB92}"/>
              </a:ext>
            </a:extLst>
          </p:cNvPr>
          <p:cNvCxnSpPr>
            <a:cxnSpLocks/>
            <a:stCxn id="108" idx="4"/>
            <a:endCxn id="8" idx="3"/>
          </p:cNvCxnSpPr>
          <p:nvPr/>
        </p:nvCxnSpPr>
        <p:spPr>
          <a:xfrm flipH="1" flipV="1">
            <a:off x="10181622" y="1718657"/>
            <a:ext cx="232082" cy="8638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21DE12C-0E08-4997-9308-B14D6B39F857}"/>
              </a:ext>
            </a:extLst>
          </p:cNvPr>
          <p:cNvCxnSpPr>
            <a:cxnSpLocks/>
            <a:stCxn id="107" idx="3"/>
          </p:cNvCxnSpPr>
          <p:nvPr/>
        </p:nvCxnSpPr>
        <p:spPr>
          <a:xfrm flipH="1">
            <a:off x="9137645" y="729361"/>
            <a:ext cx="796358" cy="482521"/>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0B2E28-23A4-4061-954E-2716EC8A9B67}"/>
              </a:ext>
            </a:extLst>
          </p:cNvPr>
          <p:cNvCxnSpPr>
            <a:cxnSpLocks/>
            <a:stCxn id="109" idx="4"/>
            <a:endCxn id="108" idx="1"/>
          </p:cNvCxnSpPr>
          <p:nvPr/>
        </p:nvCxnSpPr>
        <p:spPr>
          <a:xfrm flipH="1" flipV="1">
            <a:off x="10864145" y="2487531"/>
            <a:ext cx="261518" cy="111359"/>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256FC01-473A-4679-A910-23C8F13CBAD5}"/>
              </a:ext>
            </a:extLst>
          </p:cNvPr>
          <p:cNvCxnSpPr>
            <a:cxnSpLocks/>
            <a:stCxn id="112" idx="4"/>
          </p:cNvCxnSpPr>
          <p:nvPr/>
        </p:nvCxnSpPr>
        <p:spPr>
          <a:xfrm flipH="1" flipV="1">
            <a:off x="10251048" y="4173875"/>
            <a:ext cx="376474" cy="77926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26DC355-4043-4CD7-9F0B-996BB3EBE444}"/>
              </a:ext>
            </a:extLst>
          </p:cNvPr>
          <p:cNvCxnSpPr>
            <a:cxnSpLocks/>
            <a:endCxn id="109" idx="2"/>
          </p:cNvCxnSpPr>
          <p:nvPr/>
        </p:nvCxnSpPr>
        <p:spPr>
          <a:xfrm flipV="1">
            <a:off x="10760765" y="3281377"/>
            <a:ext cx="364898" cy="424717"/>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CC51E8-C964-44DE-BA41-B8147A390391}"/>
              </a:ext>
            </a:extLst>
          </p:cNvPr>
          <p:cNvCxnSpPr>
            <a:cxnSpLocks/>
            <a:endCxn id="111" idx="5"/>
          </p:cNvCxnSpPr>
          <p:nvPr/>
        </p:nvCxnSpPr>
        <p:spPr>
          <a:xfrm flipH="1">
            <a:off x="9137706" y="4090407"/>
            <a:ext cx="311094" cy="287245"/>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3CAFFBB-5D3C-4E16-AE23-B18A87720425}"/>
              </a:ext>
            </a:extLst>
          </p:cNvPr>
          <p:cNvCxnSpPr>
            <a:cxnSpLocks/>
            <a:stCxn id="48" idx="0"/>
            <a:endCxn id="98" idx="4"/>
          </p:cNvCxnSpPr>
          <p:nvPr/>
        </p:nvCxnSpPr>
        <p:spPr>
          <a:xfrm>
            <a:off x="7493173" y="2927540"/>
            <a:ext cx="188704" cy="291102"/>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0E6CB3-C670-42E7-8320-95A5D44E8B6E}"/>
              </a:ext>
            </a:extLst>
          </p:cNvPr>
          <p:cNvCxnSpPr>
            <a:cxnSpLocks/>
            <a:stCxn id="38" idx="4"/>
            <a:endCxn id="27" idx="1"/>
          </p:cNvCxnSpPr>
          <p:nvPr/>
        </p:nvCxnSpPr>
        <p:spPr>
          <a:xfrm flipH="1" flipV="1">
            <a:off x="1792438" y="2619823"/>
            <a:ext cx="784610" cy="463373"/>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7BF19AC-EE9D-476D-84E0-3962A2644103}"/>
              </a:ext>
            </a:extLst>
          </p:cNvPr>
          <p:cNvGrpSpPr/>
          <p:nvPr/>
        </p:nvGrpSpPr>
        <p:grpSpPr>
          <a:xfrm>
            <a:off x="2069210" y="5236827"/>
            <a:ext cx="791685" cy="682487"/>
            <a:chOff x="2069210" y="5029307"/>
            <a:chExt cx="791685" cy="682487"/>
          </a:xfrm>
        </p:grpSpPr>
        <p:sp>
          <p:nvSpPr>
            <p:cNvPr id="40" name="Hexagon 39">
              <a:extLst>
                <a:ext uri="{FF2B5EF4-FFF2-40B4-BE49-F238E27FC236}">
                  <a16:creationId xmlns:a16="http://schemas.microsoft.com/office/drawing/2014/main" id="{CF95ECBA-2383-49B4-82EF-8814CBC5D6AB}"/>
                </a:ext>
              </a:extLst>
            </p:cNvPr>
            <p:cNvSpPr/>
            <p:nvPr/>
          </p:nvSpPr>
          <p:spPr>
            <a:xfrm>
              <a:off x="2069210" y="5029307"/>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485D9CEC-D580-47AB-854C-013BF877C98A}"/>
                </a:ext>
              </a:extLst>
            </p:cNvPr>
            <p:cNvGrpSpPr/>
            <p:nvPr/>
          </p:nvGrpSpPr>
          <p:grpSpPr>
            <a:xfrm>
              <a:off x="2254144" y="5204566"/>
              <a:ext cx="421817" cy="331969"/>
              <a:chOff x="1200453" y="4307032"/>
              <a:chExt cx="421817" cy="331969"/>
            </a:xfrm>
          </p:grpSpPr>
          <p:sp>
            <p:nvSpPr>
              <p:cNvPr id="146" name="TextBox 145">
                <a:extLst>
                  <a:ext uri="{FF2B5EF4-FFF2-40B4-BE49-F238E27FC236}">
                    <a16:creationId xmlns:a16="http://schemas.microsoft.com/office/drawing/2014/main" id="{E0FDAAAB-0549-4A65-9D4B-A3144879622E}"/>
                  </a:ext>
                </a:extLst>
              </p:cNvPr>
              <p:cNvSpPr txBox="1"/>
              <p:nvPr/>
            </p:nvSpPr>
            <p:spPr>
              <a:xfrm>
                <a:off x="1239229" y="4338461"/>
                <a:ext cx="344265" cy="194516"/>
              </a:xfrm>
              <a:prstGeom prst="rect">
                <a:avLst/>
              </a:prstGeom>
              <a:ln>
                <a:no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47" name="Freeform 127">
                <a:extLst>
                  <a:ext uri="{FF2B5EF4-FFF2-40B4-BE49-F238E27FC236}">
                    <a16:creationId xmlns:a16="http://schemas.microsoft.com/office/drawing/2014/main" id="{7768406B-F226-4502-AFD6-4AE93FDB8C41}"/>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9" name="Group 188">
            <a:extLst>
              <a:ext uri="{FF2B5EF4-FFF2-40B4-BE49-F238E27FC236}">
                <a16:creationId xmlns:a16="http://schemas.microsoft.com/office/drawing/2014/main" id="{2E6BFC74-A5A8-437D-947C-6AAE8F410318}"/>
              </a:ext>
            </a:extLst>
          </p:cNvPr>
          <p:cNvGrpSpPr/>
          <p:nvPr/>
        </p:nvGrpSpPr>
        <p:grpSpPr>
          <a:xfrm>
            <a:off x="2406426" y="3083196"/>
            <a:ext cx="791685" cy="682487"/>
            <a:chOff x="2406426" y="2875676"/>
            <a:chExt cx="791685" cy="682487"/>
          </a:xfrm>
        </p:grpSpPr>
        <p:sp>
          <p:nvSpPr>
            <p:cNvPr id="38" name="Hexagon 37">
              <a:extLst>
                <a:ext uri="{FF2B5EF4-FFF2-40B4-BE49-F238E27FC236}">
                  <a16:creationId xmlns:a16="http://schemas.microsoft.com/office/drawing/2014/main" id="{56F5988B-8D56-4909-9B3F-5FD2DAC204EC}"/>
                </a:ext>
              </a:extLst>
            </p:cNvPr>
            <p:cNvSpPr/>
            <p:nvPr/>
          </p:nvSpPr>
          <p:spPr>
            <a:xfrm>
              <a:off x="2406426" y="28756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1E8BC47-71BF-4DCD-A58A-4F9E487208C4}"/>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3CB8E57C-712C-4BC4-B917-20E23071D0EB}"/>
              </a:ext>
            </a:extLst>
          </p:cNvPr>
          <p:cNvGrpSpPr/>
          <p:nvPr/>
        </p:nvGrpSpPr>
        <p:grpSpPr>
          <a:xfrm>
            <a:off x="8516643" y="4377652"/>
            <a:ext cx="791685" cy="682487"/>
            <a:chOff x="8516643" y="4170132"/>
            <a:chExt cx="791685" cy="682487"/>
          </a:xfrm>
        </p:grpSpPr>
        <p:sp>
          <p:nvSpPr>
            <p:cNvPr id="111" name="Hexagon 110">
              <a:extLst>
                <a:ext uri="{FF2B5EF4-FFF2-40B4-BE49-F238E27FC236}">
                  <a16:creationId xmlns:a16="http://schemas.microsoft.com/office/drawing/2014/main" id="{A0FD2D52-D70B-48B3-AAE9-8CFFD6F1B3D8}"/>
                </a:ext>
              </a:extLst>
            </p:cNvPr>
            <p:cNvSpPr/>
            <p:nvPr/>
          </p:nvSpPr>
          <p:spPr>
            <a:xfrm>
              <a:off x="8516643" y="417013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C47DD85-AE83-4819-BB7B-176DC4728B6A}"/>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endParaRPr lang="en-US"/>
            </a:p>
          </p:txBody>
        </p:sp>
      </p:grpSp>
      <p:sp>
        <p:nvSpPr>
          <p:cNvPr id="27" name="Hexagon 26">
            <a:extLst>
              <a:ext uri="{FF2B5EF4-FFF2-40B4-BE49-F238E27FC236}">
                <a16:creationId xmlns:a16="http://schemas.microsoft.com/office/drawing/2014/main" id="{5F3E9918-449F-442B-939A-717DE2CEC768}"/>
              </a:ext>
            </a:extLst>
          </p:cNvPr>
          <p:cNvSpPr/>
          <p:nvPr/>
        </p:nvSpPr>
        <p:spPr>
          <a:xfrm>
            <a:off x="1171375" y="1937336"/>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C20DF9A3-F953-42EB-850D-58ECE9018E0C}"/>
              </a:ext>
            </a:extLst>
          </p:cNvPr>
          <p:cNvGrpSpPr/>
          <p:nvPr/>
        </p:nvGrpSpPr>
        <p:grpSpPr>
          <a:xfrm>
            <a:off x="9934003" y="388117"/>
            <a:ext cx="791685" cy="682487"/>
            <a:chOff x="10430688" y="262913"/>
            <a:chExt cx="791685" cy="682487"/>
          </a:xfrm>
        </p:grpSpPr>
        <p:sp>
          <p:nvSpPr>
            <p:cNvPr id="107" name="Hexagon 106">
              <a:extLst>
                <a:ext uri="{FF2B5EF4-FFF2-40B4-BE49-F238E27FC236}">
                  <a16:creationId xmlns:a16="http://schemas.microsoft.com/office/drawing/2014/main" id="{DFE4EB6F-0DC6-4D15-96AD-C4935AE25702}"/>
                </a:ext>
              </a:extLst>
            </p:cNvPr>
            <p:cNvSpPr/>
            <p:nvPr/>
          </p:nvSpPr>
          <p:spPr>
            <a:xfrm>
              <a:off x="10430688" y="262913"/>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755C8BF6-198B-450B-97BB-6B9899733215}"/>
                </a:ext>
              </a:extLst>
            </p:cNvPr>
            <p:cNvGrpSpPr/>
            <p:nvPr/>
          </p:nvGrpSpPr>
          <p:grpSpPr>
            <a:xfrm>
              <a:off x="10646269" y="409293"/>
              <a:ext cx="360522" cy="389726"/>
              <a:chOff x="528732" y="3883901"/>
              <a:chExt cx="360522" cy="389726"/>
            </a:xfrm>
          </p:grpSpPr>
          <p:sp>
            <p:nvSpPr>
              <p:cNvPr id="156" name="Freeform: Shape 155">
                <a:extLst>
                  <a:ext uri="{FF2B5EF4-FFF2-40B4-BE49-F238E27FC236}">
                    <a16:creationId xmlns:a16="http://schemas.microsoft.com/office/drawing/2014/main" id="{4B06E715-394F-4B87-9729-FA650D5B43B1}"/>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9E6D7BCD-BC49-4F54-AF7E-E2A888D7CE00}"/>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0" name="Hexagon 109">
            <a:extLst>
              <a:ext uri="{FF2B5EF4-FFF2-40B4-BE49-F238E27FC236}">
                <a16:creationId xmlns:a16="http://schemas.microsoft.com/office/drawing/2014/main" id="{758FF9D2-3CB9-4124-80A1-33EC1BE83E90}"/>
              </a:ext>
            </a:extLst>
          </p:cNvPr>
          <p:cNvSpPr/>
          <p:nvPr/>
        </p:nvSpPr>
        <p:spPr>
          <a:xfrm>
            <a:off x="9019335" y="250563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72A8E8EE-E7A0-4EBF-B6E5-5F812AFFD127}"/>
              </a:ext>
            </a:extLst>
          </p:cNvPr>
          <p:cNvGrpSpPr/>
          <p:nvPr/>
        </p:nvGrpSpPr>
        <p:grpSpPr>
          <a:xfrm>
            <a:off x="4997590" y="4731346"/>
            <a:ext cx="791685" cy="682487"/>
            <a:chOff x="4783581" y="4718376"/>
            <a:chExt cx="791685" cy="682487"/>
          </a:xfrm>
        </p:grpSpPr>
        <p:sp>
          <p:nvSpPr>
            <p:cNvPr id="83" name="Hexagon 82">
              <a:extLst>
                <a:ext uri="{FF2B5EF4-FFF2-40B4-BE49-F238E27FC236}">
                  <a16:creationId xmlns:a16="http://schemas.microsoft.com/office/drawing/2014/main" id="{293C3F71-B3EC-44E7-9C92-211A618D820F}"/>
                </a:ext>
              </a:extLst>
            </p:cNvPr>
            <p:cNvSpPr/>
            <p:nvPr/>
          </p:nvSpPr>
          <p:spPr>
            <a:xfrm>
              <a:off x="4783581" y="47183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7596CA9D-7B6B-45CB-AA95-1A4F86B8BA29}"/>
                </a:ext>
              </a:extLst>
            </p:cNvPr>
            <p:cNvSpPr/>
            <p:nvPr/>
          </p:nvSpPr>
          <p:spPr>
            <a:xfrm>
              <a:off x="4950221" y="4897100"/>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endParaRPr lang="en-US"/>
            </a:p>
          </p:txBody>
        </p:sp>
      </p:grpSp>
      <p:sp>
        <p:nvSpPr>
          <p:cNvPr id="46" name="Hexagon 45">
            <a:extLst>
              <a:ext uri="{FF2B5EF4-FFF2-40B4-BE49-F238E27FC236}">
                <a16:creationId xmlns:a16="http://schemas.microsoft.com/office/drawing/2014/main" id="{97E6EA4F-F199-4A8D-84D3-F42325209516}"/>
              </a:ext>
            </a:extLst>
          </p:cNvPr>
          <p:cNvSpPr/>
          <p:nvPr/>
        </p:nvSpPr>
        <p:spPr>
          <a:xfrm>
            <a:off x="5937511" y="1007607"/>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0BD3793F-7A93-4287-AD55-0AAF1F7BF7D6}"/>
              </a:ext>
            </a:extLst>
          </p:cNvPr>
          <p:cNvGrpSpPr/>
          <p:nvPr/>
        </p:nvGrpSpPr>
        <p:grpSpPr>
          <a:xfrm>
            <a:off x="10955041" y="2598890"/>
            <a:ext cx="791685" cy="682487"/>
            <a:chOff x="10955041" y="2391370"/>
            <a:chExt cx="791685" cy="682487"/>
          </a:xfrm>
        </p:grpSpPr>
        <p:sp>
          <p:nvSpPr>
            <p:cNvPr id="109" name="Hexagon 108">
              <a:extLst>
                <a:ext uri="{FF2B5EF4-FFF2-40B4-BE49-F238E27FC236}">
                  <a16:creationId xmlns:a16="http://schemas.microsoft.com/office/drawing/2014/main" id="{B3D972EF-A340-4126-804F-06D47C7F8AFC}"/>
                </a:ext>
              </a:extLst>
            </p:cNvPr>
            <p:cNvSpPr/>
            <p:nvPr/>
          </p:nvSpPr>
          <p:spPr>
            <a:xfrm>
              <a:off x="10955041" y="2391370"/>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95CC1F1-292F-485A-982B-D48C18BDCA24}"/>
                </a:ext>
              </a:extLst>
            </p:cNvPr>
            <p:cNvSpPr/>
            <p:nvPr/>
          </p:nvSpPr>
          <p:spPr>
            <a:xfrm>
              <a:off x="11207279" y="2542736"/>
              <a:ext cx="287209" cy="379754"/>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endParaRPr lang="en-US"/>
            </a:p>
          </p:txBody>
        </p:sp>
      </p:grpSp>
      <p:sp>
        <p:nvSpPr>
          <p:cNvPr id="96" name="TextBox 95">
            <a:extLst>
              <a:ext uri="{FF2B5EF4-FFF2-40B4-BE49-F238E27FC236}">
                <a16:creationId xmlns:a16="http://schemas.microsoft.com/office/drawing/2014/main" id="{8204275C-BC2D-4DBD-A2D3-42E0F90D0E85}"/>
              </a:ext>
            </a:extLst>
          </p:cNvPr>
          <p:cNvSpPr txBox="1"/>
          <p:nvPr/>
        </p:nvSpPr>
        <p:spPr>
          <a:xfrm>
            <a:off x="349387" y="346290"/>
            <a:ext cx="7243586" cy="646331"/>
          </a:xfrm>
          <a:prstGeom prst="rect">
            <a:avLst/>
          </a:prstGeom>
          <a:noFill/>
        </p:spPr>
        <p:txBody>
          <a:bodyPr wrap="none" rtlCol="0">
            <a:spAutoFit/>
          </a:bodyPr>
          <a:lstStyle/>
          <a:p>
            <a:pPr defTabSz="932742">
              <a:spcBef>
                <a:spcPct val="0"/>
              </a:spcBef>
            </a:pPr>
            <a:r>
              <a:rPr lang="en-US" sz="3600" b="1" spc="-50" dirty="0">
                <a:ln w="3175">
                  <a:noFill/>
                </a:ln>
                <a:gradFill>
                  <a:gsLst>
                    <a:gs pos="1250">
                      <a:schemeClr val="tx1"/>
                    </a:gs>
                    <a:gs pos="100000">
                      <a:schemeClr val="tx1"/>
                    </a:gs>
                  </a:gsLst>
                  <a:lin ang="5400000" scaled="0"/>
                </a:gradFill>
                <a:latin typeface="+mj-lt"/>
                <a:cs typeface="Segoe UI" pitchFamily="34" charset="0"/>
              </a:rPr>
              <a:t>Challenges building cloud applications</a:t>
            </a:r>
          </a:p>
        </p:txBody>
      </p:sp>
      <p:grpSp>
        <p:nvGrpSpPr>
          <p:cNvPr id="4" name="Group 3">
            <a:extLst>
              <a:ext uri="{FF2B5EF4-FFF2-40B4-BE49-F238E27FC236}">
                <a16:creationId xmlns:a16="http://schemas.microsoft.com/office/drawing/2014/main" id="{115682EE-B381-4BF4-8791-D4478835D210}"/>
              </a:ext>
            </a:extLst>
          </p:cNvPr>
          <p:cNvGrpSpPr/>
          <p:nvPr/>
        </p:nvGrpSpPr>
        <p:grpSpPr>
          <a:xfrm>
            <a:off x="6118981" y="5279532"/>
            <a:ext cx="791685" cy="682487"/>
            <a:chOff x="5904972" y="5266562"/>
            <a:chExt cx="791685" cy="682487"/>
          </a:xfrm>
        </p:grpSpPr>
        <p:sp>
          <p:nvSpPr>
            <p:cNvPr id="84" name="Hexagon 83">
              <a:extLst>
                <a:ext uri="{FF2B5EF4-FFF2-40B4-BE49-F238E27FC236}">
                  <a16:creationId xmlns:a16="http://schemas.microsoft.com/office/drawing/2014/main" id="{1311E873-8B73-4E30-89A5-76A6FF48A37A}"/>
                </a:ext>
              </a:extLst>
            </p:cNvPr>
            <p:cNvSpPr/>
            <p:nvPr/>
          </p:nvSpPr>
          <p:spPr>
            <a:xfrm>
              <a:off x="5904972" y="526656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Graphic 96">
              <a:extLst>
                <a:ext uri="{FF2B5EF4-FFF2-40B4-BE49-F238E27FC236}">
                  <a16:creationId xmlns:a16="http://schemas.microsoft.com/office/drawing/2014/main" id="{24BD3637-3AD7-4CAC-96B9-B6E50CC3D59A}"/>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14854" y="5397874"/>
              <a:ext cx="371921" cy="419863"/>
            </a:xfrm>
            <a:prstGeom prst="rect">
              <a:avLst/>
            </a:prstGeom>
          </p:spPr>
        </p:pic>
      </p:grpSp>
      <p:sp>
        <p:nvSpPr>
          <p:cNvPr id="44" name="Hexagon 43">
            <a:extLst>
              <a:ext uri="{FF2B5EF4-FFF2-40B4-BE49-F238E27FC236}">
                <a16:creationId xmlns:a16="http://schemas.microsoft.com/office/drawing/2014/main" id="{93CC6793-EC7D-4B5F-947E-C37E475C6F82}"/>
              </a:ext>
            </a:extLst>
          </p:cNvPr>
          <p:cNvSpPr/>
          <p:nvPr/>
        </p:nvSpPr>
        <p:spPr>
          <a:xfrm>
            <a:off x="609937" y="2891189"/>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8CCCE147-5CC3-4750-B342-8F3615F3FDC8}"/>
              </a:ext>
            </a:extLst>
          </p:cNvPr>
          <p:cNvGrpSpPr/>
          <p:nvPr/>
        </p:nvGrpSpPr>
        <p:grpSpPr>
          <a:xfrm>
            <a:off x="7511255" y="3218642"/>
            <a:ext cx="791685" cy="682487"/>
            <a:chOff x="7511255" y="3011122"/>
            <a:chExt cx="791685" cy="682487"/>
          </a:xfrm>
        </p:grpSpPr>
        <p:sp>
          <p:nvSpPr>
            <p:cNvPr id="98" name="Hexagon 97">
              <a:extLst>
                <a:ext uri="{FF2B5EF4-FFF2-40B4-BE49-F238E27FC236}">
                  <a16:creationId xmlns:a16="http://schemas.microsoft.com/office/drawing/2014/main" id="{AB6D1D44-5A12-429F-9233-EF50E633C674}"/>
                </a:ext>
              </a:extLst>
            </p:cNvPr>
            <p:cNvSpPr/>
            <p:nvPr/>
          </p:nvSpPr>
          <p:spPr>
            <a:xfrm>
              <a:off x="7511255" y="301112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1762B8E7-0B28-456E-A011-B60DABF33B89}"/>
                </a:ext>
              </a:extLst>
            </p:cNvPr>
            <p:cNvGrpSpPr/>
            <p:nvPr/>
          </p:nvGrpSpPr>
          <p:grpSpPr>
            <a:xfrm>
              <a:off x="7713972" y="3160552"/>
              <a:ext cx="386251" cy="383627"/>
              <a:chOff x="8369454" y="1749836"/>
              <a:chExt cx="1062388" cy="1055171"/>
            </a:xfrm>
            <a:solidFill>
              <a:srgbClr val="797979"/>
            </a:solidFill>
          </p:grpSpPr>
          <p:sp>
            <p:nvSpPr>
              <p:cNvPr id="117" name="Freeform: Shape 116">
                <a:extLst>
                  <a:ext uri="{FF2B5EF4-FFF2-40B4-BE49-F238E27FC236}">
                    <a16:creationId xmlns:a16="http://schemas.microsoft.com/office/drawing/2014/main" id="{B818A9A8-6287-4B14-8D66-0CD6CB17BA83}"/>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FE7975A-E03E-4A25-9937-7E8E2846C5A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grpSp>
      <p:sp>
        <p:nvSpPr>
          <p:cNvPr id="32" name="Hexagon 31">
            <a:extLst>
              <a:ext uri="{FF2B5EF4-FFF2-40B4-BE49-F238E27FC236}">
                <a16:creationId xmlns:a16="http://schemas.microsoft.com/office/drawing/2014/main" id="{36FB3D15-8E0E-458F-BCAF-B92CA7896E04}"/>
              </a:ext>
            </a:extLst>
          </p:cNvPr>
          <p:cNvSpPr/>
          <p:nvPr/>
        </p:nvSpPr>
        <p:spPr>
          <a:xfrm>
            <a:off x="3596525" y="1234969"/>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22710B5D-77EE-49D2-A87E-49720F467284}"/>
              </a:ext>
            </a:extLst>
          </p:cNvPr>
          <p:cNvGrpSpPr/>
          <p:nvPr/>
        </p:nvGrpSpPr>
        <p:grpSpPr>
          <a:xfrm>
            <a:off x="4629302" y="3598505"/>
            <a:ext cx="791685" cy="682487"/>
            <a:chOff x="4629302" y="3390985"/>
            <a:chExt cx="791685" cy="682487"/>
          </a:xfrm>
        </p:grpSpPr>
        <p:sp>
          <p:nvSpPr>
            <p:cNvPr id="50" name="Hexagon 49">
              <a:extLst>
                <a:ext uri="{FF2B5EF4-FFF2-40B4-BE49-F238E27FC236}">
                  <a16:creationId xmlns:a16="http://schemas.microsoft.com/office/drawing/2014/main" id="{BC01CF5D-D48F-4F91-8FB4-06BD83972C52}"/>
                </a:ext>
              </a:extLst>
            </p:cNvPr>
            <p:cNvSpPr/>
            <p:nvPr/>
          </p:nvSpPr>
          <p:spPr>
            <a:xfrm>
              <a:off x="4629302" y="3390985"/>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7" name="Group 126">
              <a:extLst>
                <a:ext uri="{FF2B5EF4-FFF2-40B4-BE49-F238E27FC236}">
                  <a16:creationId xmlns:a16="http://schemas.microsoft.com/office/drawing/2014/main" id="{8D213EEC-9211-43B7-9640-7850243E920A}"/>
                </a:ext>
              </a:extLst>
            </p:cNvPr>
            <p:cNvGrpSpPr/>
            <p:nvPr/>
          </p:nvGrpSpPr>
          <p:grpSpPr>
            <a:xfrm>
              <a:off x="4810273" y="3548836"/>
              <a:ext cx="429743" cy="366785"/>
              <a:chOff x="4485861" y="2054748"/>
              <a:chExt cx="3220278" cy="2748504"/>
            </a:xfrm>
          </p:grpSpPr>
          <p:grpSp>
            <p:nvGrpSpPr>
              <p:cNvPr id="128" name="Group 127">
                <a:extLst>
                  <a:ext uri="{FF2B5EF4-FFF2-40B4-BE49-F238E27FC236}">
                    <a16:creationId xmlns:a16="http://schemas.microsoft.com/office/drawing/2014/main" id="{26FD0723-1FF4-4EC8-A361-A7B0F5CB4376}"/>
                  </a:ext>
                </a:extLst>
              </p:cNvPr>
              <p:cNvGrpSpPr/>
              <p:nvPr/>
            </p:nvGrpSpPr>
            <p:grpSpPr>
              <a:xfrm>
                <a:off x="4485861" y="3307082"/>
                <a:ext cx="3220278" cy="1496170"/>
                <a:chOff x="8040600" y="1481595"/>
                <a:chExt cx="3220278" cy="1496170"/>
              </a:xfrm>
            </p:grpSpPr>
            <p:sp>
              <p:nvSpPr>
                <p:cNvPr id="136" name="Freeform: Shape 135">
                  <a:extLst>
                    <a:ext uri="{FF2B5EF4-FFF2-40B4-BE49-F238E27FC236}">
                      <a16:creationId xmlns:a16="http://schemas.microsoft.com/office/drawing/2014/main" id="{2416A45B-70D4-45ED-9A60-89F73C0F93D1}"/>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Oval 136">
                  <a:extLst>
                    <a:ext uri="{FF2B5EF4-FFF2-40B4-BE49-F238E27FC236}">
                      <a16:creationId xmlns:a16="http://schemas.microsoft.com/office/drawing/2014/main" id="{6F4F7460-F6E6-45D1-B791-4D77722241B8}"/>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Oval 138">
                  <a:extLst>
                    <a:ext uri="{FF2B5EF4-FFF2-40B4-BE49-F238E27FC236}">
                      <a16:creationId xmlns:a16="http://schemas.microsoft.com/office/drawing/2014/main" id="{736DB841-B12B-458F-AF92-05F4B1BDF30C}"/>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30" name="Group 129">
                <a:extLst>
                  <a:ext uri="{FF2B5EF4-FFF2-40B4-BE49-F238E27FC236}">
                    <a16:creationId xmlns:a16="http://schemas.microsoft.com/office/drawing/2014/main" id="{7989292B-43D2-42A8-9AEA-EB6BEBF859E4}"/>
                  </a:ext>
                </a:extLst>
              </p:cNvPr>
              <p:cNvGrpSpPr/>
              <p:nvPr/>
            </p:nvGrpSpPr>
            <p:grpSpPr>
              <a:xfrm>
                <a:off x="4485861" y="2054748"/>
                <a:ext cx="3220278" cy="1496170"/>
                <a:chOff x="8040600" y="1481595"/>
                <a:chExt cx="3220278" cy="1496170"/>
              </a:xfrm>
            </p:grpSpPr>
            <p:sp>
              <p:nvSpPr>
                <p:cNvPr id="131" name="Freeform: Shape 130">
                  <a:extLst>
                    <a:ext uri="{FF2B5EF4-FFF2-40B4-BE49-F238E27FC236}">
                      <a16:creationId xmlns:a16="http://schemas.microsoft.com/office/drawing/2014/main" id="{27923DA5-CC3A-4CCA-9F26-8AC952F0BC5C}"/>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Oval 132">
                  <a:extLst>
                    <a:ext uri="{FF2B5EF4-FFF2-40B4-BE49-F238E27FC236}">
                      <a16:creationId xmlns:a16="http://schemas.microsoft.com/office/drawing/2014/main" id="{7C8A8443-5E33-4A35-9BEA-8F931A494208}"/>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Oval 133">
                  <a:extLst>
                    <a:ext uri="{FF2B5EF4-FFF2-40B4-BE49-F238E27FC236}">
                      <a16:creationId xmlns:a16="http://schemas.microsoft.com/office/drawing/2014/main" id="{DFFF919D-7E6D-41F7-A29C-4FBFC110EBA0}"/>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3" name="Group 2">
            <a:extLst>
              <a:ext uri="{FF2B5EF4-FFF2-40B4-BE49-F238E27FC236}">
                <a16:creationId xmlns:a16="http://schemas.microsoft.com/office/drawing/2014/main" id="{0884FED3-8E7D-4154-8F38-F85EE0708343}"/>
              </a:ext>
            </a:extLst>
          </p:cNvPr>
          <p:cNvGrpSpPr/>
          <p:nvPr/>
        </p:nvGrpSpPr>
        <p:grpSpPr>
          <a:xfrm>
            <a:off x="6701488" y="2586296"/>
            <a:ext cx="791685" cy="682487"/>
            <a:chOff x="6701488" y="2378776"/>
            <a:chExt cx="791685" cy="682487"/>
          </a:xfrm>
        </p:grpSpPr>
        <p:sp>
          <p:nvSpPr>
            <p:cNvPr id="48" name="Hexagon 47">
              <a:extLst>
                <a:ext uri="{FF2B5EF4-FFF2-40B4-BE49-F238E27FC236}">
                  <a16:creationId xmlns:a16="http://schemas.microsoft.com/office/drawing/2014/main" id="{A785FF26-D3CC-4C11-89F7-26AA1FBEAAE4}"/>
                </a:ext>
              </a:extLst>
            </p:cNvPr>
            <p:cNvSpPr/>
            <p:nvPr/>
          </p:nvSpPr>
          <p:spPr>
            <a:xfrm>
              <a:off x="6701488" y="23787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Intelligence" title="Icon of circles connected by crossing lines">
              <a:extLst>
                <a:ext uri="{FF2B5EF4-FFF2-40B4-BE49-F238E27FC236}">
                  <a16:creationId xmlns:a16="http://schemas.microsoft.com/office/drawing/2014/main" id="{9659E472-5867-4AF1-9AA2-551DE1A2E335}"/>
                </a:ext>
              </a:extLst>
            </p:cNvPr>
            <p:cNvSpPr>
              <a:spLocks noChangeAspect="1" noEditPoints="1"/>
            </p:cNvSpPr>
            <p:nvPr/>
          </p:nvSpPr>
          <p:spPr bwMode="auto">
            <a:xfrm>
              <a:off x="6892926" y="2523605"/>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5"/>
                </a:solidFill>
              </a:endParaRPr>
            </a:p>
          </p:txBody>
        </p:sp>
      </p:grpSp>
      <p:grpSp>
        <p:nvGrpSpPr>
          <p:cNvPr id="15" name="Group 14">
            <a:extLst>
              <a:ext uri="{FF2B5EF4-FFF2-40B4-BE49-F238E27FC236}">
                <a16:creationId xmlns:a16="http://schemas.microsoft.com/office/drawing/2014/main" id="{9884B3CB-2AFB-4270-A4C8-B454659FBD56}"/>
              </a:ext>
            </a:extLst>
          </p:cNvPr>
          <p:cNvGrpSpPr/>
          <p:nvPr/>
        </p:nvGrpSpPr>
        <p:grpSpPr>
          <a:xfrm>
            <a:off x="445275" y="4678949"/>
            <a:ext cx="791685" cy="682487"/>
            <a:chOff x="445275" y="4471429"/>
            <a:chExt cx="791685" cy="682487"/>
          </a:xfrm>
        </p:grpSpPr>
        <p:sp>
          <p:nvSpPr>
            <p:cNvPr id="43" name="Hexagon 42">
              <a:extLst>
                <a:ext uri="{FF2B5EF4-FFF2-40B4-BE49-F238E27FC236}">
                  <a16:creationId xmlns:a16="http://schemas.microsoft.com/office/drawing/2014/main" id="{ED97CF46-2E32-4948-B1E2-037C1F34DCB9}"/>
                </a:ext>
              </a:extLst>
            </p:cNvPr>
            <p:cNvSpPr/>
            <p:nvPr/>
          </p:nvSpPr>
          <p:spPr>
            <a:xfrm>
              <a:off x="445275" y="4471429"/>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92">
              <a:extLst>
                <a:ext uri="{FF2B5EF4-FFF2-40B4-BE49-F238E27FC236}">
                  <a16:creationId xmlns:a16="http://schemas.microsoft.com/office/drawing/2014/main" id="{E5C22C7F-79B6-423C-ABF3-3FE0075430FA}"/>
                </a:ext>
              </a:extLst>
            </p:cNvPr>
            <p:cNvSpPr>
              <a:spLocks noChangeAspect="1" noEditPoints="1"/>
            </p:cNvSpPr>
            <p:nvPr/>
          </p:nvSpPr>
          <p:spPr bwMode="black">
            <a:xfrm>
              <a:off x="701475" y="4622410"/>
              <a:ext cx="279285" cy="380524"/>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16" name="Group 15">
            <a:extLst>
              <a:ext uri="{FF2B5EF4-FFF2-40B4-BE49-F238E27FC236}">
                <a16:creationId xmlns:a16="http://schemas.microsoft.com/office/drawing/2014/main" id="{B431AD97-54CB-460D-A761-2DAA972356DE}"/>
              </a:ext>
            </a:extLst>
          </p:cNvPr>
          <p:cNvGrpSpPr/>
          <p:nvPr/>
        </p:nvGrpSpPr>
        <p:grpSpPr>
          <a:xfrm>
            <a:off x="4445058" y="1653698"/>
            <a:ext cx="791685" cy="682487"/>
            <a:chOff x="4445058" y="1446178"/>
            <a:chExt cx="791685" cy="682487"/>
          </a:xfrm>
        </p:grpSpPr>
        <p:sp>
          <p:nvSpPr>
            <p:cNvPr id="45" name="Hexagon 44">
              <a:extLst>
                <a:ext uri="{FF2B5EF4-FFF2-40B4-BE49-F238E27FC236}">
                  <a16:creationId xmlns:a16="http://schemas.microsoft.com/office/drawing/2014/main" id="{38A4AB9F-8C3A-4685-B919-77BDFBCFC684}"/>
                </a:ext>
              </a:extLst>
            </p:cNvPr>
            <p:cNvSpPr/>
            <p:nvPr/>
          </p:nvSpPr>
          <p:spPr>
            <a:xfrm>
              <a:off x="4445058" y="1446178"/>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TextBox 142">
              <a:extLst>
                <a:ext uri="{FF2B5EF4-FFF2-40B4-BE49-F238E27FC236}">
                  <a16:creationId xmlns:a16="http://schemas.microsoft.com/office/drawing/2014/main" id="{92035EBF-0BDA-4EBE-89F5-D27BB7CF564F}"/>
                </a:ext>
              </a:extLst>
            </p:cNvPr>
            <p:cNvSpPr txBox="1"/>
            <p:nvPr/>
          </p:nvSpPr>
          <p:spPr>
            <a:xfrm>
              <a:off x="4566580" y="1648922"/>
              <a:ext cx="548640" cy="276999"/>
            </a:xfrm>
            <a:prstGeom prst="rect">
              <a:avLst/>
            </a:prstGeom>
            <a:ln>
              <a:noFill/>
            </a:ln>
          </p:spPr>
          <p:txBody>
            <a:bodyPr wrap="square" lIns="0" tIns="0" rIns="0" bIns="0" rtlCol="0" anchor="t" anchorCtr="0">
              <a:spAutoFit/>
            </a:bodyPr>
            <a:lstStyle/>
            <a:p>
              <a:pPr algn="ctr"/>
              <a:r>
                <a:rPr lang="en-US" dirty="0">
                  <a:solidFill>
                    <a:srgbClr val="797979"/>
                  </a:solidFill>
                  <a:latin typeface="Segoe UI Semibold" panose="020B0702040204020203" pitchFamily="34" charset="0"/>
                  <a:cs typeface="Segoe UI Semibold" panose="020B0702040204020203" pitchFamily="34" charset="0"/>
                </a:rPr>
                <a:t>.NET</a:t>
              </a:r>
            </a:p>
          </p:txBody>
        </p:sp>
      </p:grpSp>
      <p:grpSp>
        <p:nvGrpSpPr>
          <p:cNvPr id="17" name="Group 16">
            <a:extLst>
              <a:ext uri="{FF2B5EF4-FFF2-40B4-BE49-F238E27FC236}">
                <a16:creationId xmlns:a16="http://schemas.microsoft.com/office/drawing/2014/main" id="{D0B021BA-A4A3-40F5-98C6-B4DBF9BA11B4}"/>
              </a:ext>
            </a:extLst>
          </p:cNvPr>
          <p:cNvGrpSpPr/>
          <p:nvPr/>
        </p:nvGrpSpPr>
        <p:grpSpPr>
          <a:xfrm>
            <a:off x="7195081" y="1377413"/>
            <a:ext cx="791685" cy="682487"/>
            <a:chOff x="7195081" y="1169893"/>
            <a:chExt cx="791685" cy="682487"/>
          </a:xfrm>
        </p:grpSpPr>
        <p:sp>
          <p:nvSpPr>
            <p:cNvPr id="106" name="Hexagon 105">
              <a:extLst>
                <a:ext uri="{FF2B5EF4-FFF2-40B4-BE49-F238E27FC236}">
                  <a16:creationId xmlns:a16="http://schemas.microsoft.com/office/drawing/2014/main" id="{BF2FD118-A1E9-44BA-841B-A8639AFB13D8}"/>
                </a:ext>
              </a:extLst>
            </p:cNvPr>
            <p:cNvSpPr/>
            <p:nvPr/>
          </p:nvSpPr>
          <p:spPr>
            <a:xfrm>
              <a:off x="7195081" y="1169893"/>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21541ECB-2DA8-47B0-A869-1A7555E82C52}"/>
                </a:ext>
              </a:extLst>
            </p:cNvPr>
            <p:cNvGrpSpPr/>
            <p:nvPr/>
          </p:nvGrpSpPr>
          <p:grpSpPr>
            <a:xfrm>
              <a:off x="7380015" y="1345152"/>
              <a:ext cx="421817" cy="331969"/>
              <a:chOff x="1200453" y="4307032"/>
              <a:chExt cx="421817" cy="331969"/>
            </a:xfrm>
          </p:grpSpPr>
          <p:sp>
            <p:nvSpPr>
              <p:cNvPr id="149" name="TextBox 148">
                <a:extLst>
                  <a:ext uri="{FF2B5EF4-FFF2-40B4-BE49-F238E27FC236}">
                    <a16:creationId xmlns:a16="http://schemas.microsoft.com/office/drawing/2014/main" id="{03CCAA6D-1222-45E3-B970-4550F6B9B9A6}"/>
                  </a:ext>
                </a:extLst>
              </p:cNvPr>
              <p:cNvSpPr txBox="1"/>
              <p:nvPr/>
            </p:nvSpPr>
            <p:spPr>
              <a:xfrm>
                <a:off x="1239229" y="4338461"/>
                <a:ext cx="344265" cy="194516"/>
              </a:xfrm>
              <a:prstGeom prst="rect">
                <a:avLst/>
              </a:prstGeom>
              <a:ln>
                <a:no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51" name="Freeform 127">
                <a:extLst>
                  <a:ext uri="{FF2B5EF4-FFF2-40B4-BE49-F238E27FC236}">
                    <a16:creationId xmlns:a16="http://schemas.microsoft.com/office/drawing/2014/main" id="{BBCA4F49-55E2-43F7-A49C-3B901E6F3B99}"/>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5E0EB4CC-9ED4-40FD-9535-4E7C706CBF4F}"/>
              </a:ext>
            </a:extLst>
          </p:cNvPr>
          <p:cNvGrpSpPr/>
          <p:nvPr/>
        </p:nvGrpSpPr>
        <p:grpSpPr>
          <a:xfrm>
            <a:off x="10456900" y="4953135"/>
            <a:ext cx="791685" cy="682487"/>
            <a:chOff x="10456900" y="4745615"/>
            <a:chExt cx="791685" cy="682487"/>
          </a:xfrm>
        </p:grpSpPr>
        <p:sp>
          <p:nvSpPr>
            <p:cNvPr id="112" name="Hexagon 111">
              <a:extLst>
                <a:ext uri="{FF2B5EF4-FFF2-40B4-BE49-F238E27FC236}">
                  <a16:creationId xmlns:a16="http://schemas.microsoft.com/office/drawing/2014/main" id="{75CE375A-F6BA-4A67-BBBC-5DEB5543B5A2}"/>
                </a:ext>
              </a:extLst>
            </p:cNvPr>
            <p:cNvSpPr/>
            <p:nvPr/>
          </p:nvSpPr>
          <p:spPr>
            <a:xfrm>
              <a:off x="10456900" y="4745615"/>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5">
              <a:extLst>
                <a:ext uri="{FF2B5EF4-FFF2-40B4-BE49-F238E27FC236}">
                  <a16:creationId xmlns:a16="http://schemas.microsoft.com/office/drawing/2014/main" id="{A764EE84-9D7B-46DC-97D5-2BBDA87595C6}"/>
                </a:ext>
              </a:extLst>
            </p:cNvPr>
            <p:cNvSpPr>
              <a:spLocks noEditPoints="1"/>
            </p:cNvSpPr>
            <p:nvPr/>
          </p:nvSpPr>
          <p:spPr bwMode="black">
            <a:xfrm>
              <a:off x="10664845" y="4941042"/>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Espace réservé du numéro de diapositive 12">
            <a:extLst>
              <a:ext uri="{FF2B5EF4-FFF2-40B4-BE49-F238E27FC236}">
                <a16:creationId xmlns:a16="http://schemas.microsoft.com/office/drawing/2014/main" id="{2DF53E78-4FF7-43DE-8E40-6FD6253EDF9A}"/>
              </a:ext>
            </a:extLst>
          </p:cNvPr>
          <p:cNvSpPr>
            <a:spLocks noGrp="1"/>
          </p:cNvSpPr>
          <p:nvPr>
            <p:ph type="sldNum" sz="quarter" idx="28"/>
          </p:nvPr>
        </p:nvSpPr>
        <p:spPr/>
        <p:txBody>
          <a:bodyPr/>
          <a:lstStyle/>
          <a:p>
            <a:fld id="{529AFA16-AEC4-7D4A-82F3-BDAE8E49079E}" type="slidenum">
              <a:rPr lang="en-US" smtClean="0"/>
              <a:pPr/>
              <a:t>12</a:t>
            </a:fld>
            <a:endParaRPr lang="en-US"/>
          </a:p>
        </p:txBody>
      </p:sp>
    </p:spTree>
    <p:extLst>
      <p:ext uri="{BB962C8B-B14F-4D97-AF65-F5344CB8AC3E}">
        <p14:creationId xmlns:p14="http://schemas.microsoft.com/office/powerpoint/2010/main" val="191448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400"/>
                                        <p:tgtEl>
                                          <p:spTgt spid="11"/>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400"/>
                                        <p:tgtEl>
                                          <p:spTgt spid="10"/>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childTnLst>
                          </p:cTn>
                        </p:par>
                        <p:par>
                          <p:cTn id="20" fill="hold">
                            <p:stCondLst>
                              <p:cond delay="16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400"/>
                                        <p:tgtEl>
                                          <p:spTgt spid="8"/>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400"/>
                                        <p:tgtEl>
                                          <p:spTgt spid="7"/>
                                        </p:tgtEl>
                                      </p:cBhvr>
                                    </p:animEffect>
                                  </p:childTnLst>
                                </p:cTn>
                              </p:par>
                            </p:childTnLst>
                          </p:cTn>
                        </p:par>
                        <p:par>
                          <p:cTn id="28" fill="hold">
                            <p:stCondLst>
                              <p:cond delay="24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childTnLst>
                                </p:cTn>
                              </p:par>
                              <p:par>
                                <p:cTn id="32" presetID="53" presetClass="entr" presetSubtype="16" fill="hold" nodeType="withEffect">
                                  <p:stCondLst>
                                    <p:cond delay="500"/>
                                  </p:stCondLst>
                                  <p:childTnLst>
                                    <p:set>
                                      <p:cBhvr>
                                        <p:cTn id="33" dur="1" fill="hold">
                                          <p:stCondLst>
                                            <p:cond delay="0"/>
                                          </p:stCondLst>
                                        </p:cTn>
                                        <p:tgtEl>
                                          <p:spTgt spid="189"/>
                                        </p:tgtEl>
                                        <p:attrNameLst>
                                          <p:attrName>style.visibility</p:attrName>
                                        </p:attrNameLst>
                                      </p:cBhvr>
                                      <p:to>
                                        <p:strVal val="visible"/>
                                      </p:to>
                                    </p:set>
                                    <p:anim calcmode="lin" valueType="num">
                                      <p:cBhvr>
                                        <p:cTn id="34" dur="500" fill="hold"/>
                                        <p:tgtEl>
                                          <p:spTgt spid="189"/>
                                        </p:tgtEl>
                                        <p:attrNameLst>
                                          <p:attrName>ppt_w</p:attrName>
                                        </p:attrNameLst>
                                      </p:cBhvr>
                                      <p:tavLst>
                                        <p:tav tm="0">
                                          <p:val>
                                            <p:fltVal val="0"/>
                                          </p:val>
                                        </p:tav>
                                        <p:tav tm="100000">
                                          <p:val>
                                            <p:strVal val="#ppt_w"/>
                                          </p:val>
                                        </p:tav>
                                      </p:tavLst>
                                    </p:anim>
                                    <p:anim calcmode="lin" valueType="num">
                                      <p:cBhvr>
                                        <p:cTn id="35" dur="500" fill="hold"/>
                                        <p:tgtEl>
                                          <p:spTgt spid="189"/>
                                        </p:tgtEl>
                                        <p:attrNameLst>
                                          <p:attrName>ppt_h</p:attrName>
                                        </p:attrNameLst>
                                      </p:cBhvr>
                                      <p:tavLst>
                                        <p:tav tm="0">
                                          <p:val>
                                            <p:fltVal val="0"/>
                                          </p:val>
                                        </p:tav>
                                        <p:tav tm="100000">
                                          <p:val>
                                            <p:strVal val="#ppt_h"/>
                                          </p:val>
                                        </p:tav>
                                      </p:tavLst>
                                    </p:anim>
                                    <p:animEffect transition="in" filter="fade">
                                      <p:cBhvr>
                                        <p:cTn id="36" dur="500"/>
                                        <p:tgtEl>
                                          <p:spTgt spid="189"/>
                                        </p:tgtEl>
                                      </p:cBhvr>
                                    </p:animEffect>
                                  </p:childTnLst>
                                </p:cTn>
                              </p:par>
                              <p:par>
                                <p:cTn id="37" presetID="53" presetClass="entr" presetSubtype="16" fill="hold" nodeType="withEffect">
                                  <p:stCondLst>
                                    <p:cond delay="0"/>
                                  </p:stCondLst>
                                  <p:childTnLst>
                                    <p:set>
                                      <p:cBhvr>
                                        <p:cTn id="38" dur="1" fill="hold">
                                          <p:stCondLst>
                                            <p:cond delay="0"/>
                                          </p:stCondLst>
                                        </p:cTn>
                                        <p:tgtEl>
                                          <p:spTgt spid="185"/>
                                        </p:tgtEl>
                                        <p:attrNameLst>
                                          <p:attrName>style.visibility</p:attrName>
                                        </p:attrNameLst>
                                      </p:cBhvr>
                                      <p:to>
                                        <p:strVal val="visible"/>
                                      </p:to>
                                    </p:set>
                                    <p:anim calcmode="lin" valueType="num">
                                      <p:cBhvr>
                                        <p:cTn id="39" dur="500" fill="hold"/>
                                        <p:tgtEl>
                                          <p:spTgt spid="185"/>
                                        </p:tgtEl>
                                        <p:attrNameLst>
                                          <p:attrName>ppt_w</p:attrName>
                                        </p:attrNameLst>
                                      </p:cBhvr>
                                      <p:tavLst>
                                        <p:tav tm="0">
                                          <p:val>
                                            <p:fltVal val="0"/>
                                          </p:val>
                                        </p:tav>
                                        <p:tav tm="100000">
                                          <p:val>
                                            <p:strVal val="#ppt_w"/>
                                          </p:val>
                                        </p:tav>
                                      </p:tavLst>
                                    </p:anim>
                                    <p:anim calcmode="lin" valueType="num">
                                      <p:cBhvr>
                                        <p:cTn id="40" dur="500" fill="hold"/>
                                        <p:tgtEl>
                                          <p:spTgt spid="185"/>
                                        </p:tgtEl>
                                        <p:attrNameLst>
                                          <p:attrName>ppt_h</p:attrName>
                                        </p:attrNameLst>
                                      </p:cBhvr>
                                      <p:tavLst>
                                        <p:tav tm="0">
                                          <p:val>
                                            <p:fltVal val="0"/>
                                          </p:val>
                                        </p:tav>
                                        <p:tav tm="100000">
                                          <p:val>
                                            <p:strVal val="#ppt_h"/>
                                          </p:val>
                                        </p:tav>
                                      </p:tavLst>
                                    </p:anim>
                                    <p:animEffect transition="in" filter="fade">
                                      <p:cBhvr>
                                        <p:cTn id="41" dur="500"/>
                                        <p:tgtEl>
                                          <p:spTgt spid="185"/>
                                        </p:tgtEl>
                                      </p:cBhvr>
                                    </p:animEffect>
                                  </p:childTnLst>
                                </p:cTn>
                              </p:par>
                              <p:par>
                                <p:cTn id="42" presetID="53" presetClass="entr" presetSubtype="16" fill="hold" nodeType="withEffect">
                                  <p:stCondLst>
                                    <p:cond delay="500"/>
                                  </p:stCondLst>
                                  <p:childTnLst>
                                    <p:set>
                                      <p:cBhvr>
                                        <p:cTn id="43" dur="1" fill="hold">
                                          <p:stCondLst>
                                            <p:cond delay="0"/>
                                          </p:stCondLst>
                                        </p:cTn>
                                        <p:tgtEl>
                                          <p:spTgt spid="180"/>
                                        </p:tgtEl>
                                        <p:attrNameLst>
                                          <p:attrName>style.visibility</p:attrName>
                                        </p:attrNameLst>
                                      </p:cBhvr>
                                      <p:to>
                                        <p:strVal val="visible"/>
                                      </p:to>
                                    </p:set>
                                    <p:anim calcmode="lin" valueType="num">
                                      <p:cBhvr>
                                        <p:cTn id="44" dur="500" fill="hold"/>
                                        <p:tgtEl>
                                          <p:spTgt spid="180"/>
                                        </p:tgtEl>
                                        <p:attrNameLst>
                                          <p:attrName>ppt_w</p:attrName>
                                        </p:attrNameLst>
                                      </p:cBhvr>
                                      <p:tavLst>
                                        <p:tav tm="0">
                                          <p:val>
                                            <p:fltVal val="0"/>
                                          </p:val>
                                        </p:tav>
                                        <p:tav tm="100000">
                                          <p:val>
                                            <p:strVal val="#ppt_w"/>
                                          </p:val>
                                        </p:tav>
                                      </p:tavLst>
                                    </p:anim>
                                    <p:anim calcmode="lin" valueType="num">
                                      <p:cBhvr>
                                        <p:cTn id="45" dur="500" fill="hold"/>
                                        <p:tgtEl>
                                          <p:spTgt spid="180"/>
                                        </p:tgtEl>
                                        <p:attrNameLst>
                                          <p:attrName>ppt_h</p:attrName>
                                        </p:attrNameLst>
                                      </p:cBhvr>
                                      <p:tavLst>
                                        <p:tav tm="0">
                                          <p:val>
                                            <p:fltVal val="0"/>
                                          </p:val>
                                        </p:tav>
                                        <p:tav tm="100000">
                                          <p:val>
                                            <p:strVal val="#ppt_h"/>
                                          </p:val>
                                        </p:tav>
                                      </p:tavLst>
                                    </p:anim>
                                    <p:animEffect transition="in" filter="fade">
                                      <p:cBhvr>
                                        <p:cTn id="46" dur="500"/>
                                        <p:tgtEl>
                                          <p:spTgt spid="180"/>
                                        </p:tgtEl>
                                      </p:cBhvr>
                                    </p:animEffect>
                                  </p:childTnLst>
                                </p:cTn>
                              </p:par>
                              <p:par>
                                <p:cTn id="47" presetID="53" presetClass="entr" presetSubtype="16" fill="hold" nodeType="withEffect">
                                  <p:stCondLst>
                                    <p:cond delay="250"/>
                                  </p:stCondLst>
                                  <p:childTnLst>
                                    <p:set>
                                      <p:cBhvr>
                                        <p:cTn id="48" dur="1" fill="hold">
                                          <p:stCondLst>
                                            <p:cond delay="0"/>
                                          </p:stCondLst>
                                        </p:cTn>
                                        <p:tgtEl>
                                          <p:spTgt spid="176"/>
                                        </p:tgtEl>
                                        <p:attrNameLst>
                                          <p:attrName>style.visibility</p:attrName>
                                        </p:attrNameLst>
                                      </p:cBhvr>
                                      <p:to>
                                        <p:strVal val="visible"/>
                                      </p:to>
                                    </p:set>
                                    <p:anim calcmode="lin" valueType="num">
                                      <p:cBhvr>
                                        <p:cTn id="49" dur="500" fill="hold"/>
                                        <p:tgtEl>
                                          <p:spTgt spid="176"/>
                                        </p:tgtEl>
                                        <p:attrNameLst>
                                          <p:attrName>ppt_w</p:attrName>
                                        </p:attrNameLst>
                                      </p:cBhvr>
                                      <p:tavLst>
                                        <p:tav tm="0">
                                          <p:val>
                                            <p:fltVal val="0"/>
                                          </p:val>
                                        </p:tav>
                                        <p:tav tm="100000">
                                          <p:val>
                                            <p:strVal val="#ppt_w"/>
                                          </p:val>
                                        </p:tav>
                                      </p:tavLst>
                                    </p:anim>
                                    <p:anim calcmode="lin" valueType="num">
                                      <p:cBhvr>
                                        <p:cTn id="50" dur="500" fill="hold"/>
                                        <p:tgtEl>
                                          <p:spTgt spid="176"/>
                                        </p:tgtEl>
                                        <p:attrNameLst>
                                          <p:attrName>ppt_h</p:attrName>
                                        </p:attrNameLst>
                                      </p:cBhvr>
                                      <p:tavLst>
                                        <p:tav tm="0">
                                          <p:val>
                                            <p:fltVal val="0"/>
                                          </p:val>
                                        </p:tav>
                                        <p:tav tm="100000">
                                          <p:val>
                                            <p:strVal val="#ppt_h"/>
                                          </p:val>
                                        </p:tav>
                                      </p:tavLst>
                                    </p:anim>
                                    <p:animEffect transition="in" filter="fade">
                                      <p:cBhvr>
                                        <p:cTn id="51" dur="500"/>
                                        <p:tgtEl>
                                          <p:spTgt spid="176"/>
                                        </p:tgtEl>
                                      </p:cBhvr>
                                    </p:animEffect>
                                  </p:childTnLst>
                                </p:cTn>
                              </p:par>
                              <p:par>
                                <p:cTn id="52" presetID="53" presetClass="entr" presetSubtype="16" fill="hold" nodeType="withEffect">
                                  <p:stCondLst>
                                    <p:cond delay="0"/>
                                  </p:stCondLst>
                                  <p:childTnLst>
                                    <p:set>
                                      <p:cBhvr>
                                        <p:cTn id="53" dur="1" fill="hold">
                                          <p:stCondLst>
                                            <p:cond delay="0"/>
                                          </p:stCondLst>
                                        </p:cTn>
                                        <p:tgtEl>
                                          <p:spTgt spid="178"/>
                                        </p:tgtEl>
                                        <p:attrNameLst>
                                          <p:attrName>style.visibility</p:attrName>
                                        </p:attrNameLst>
                                      </p:cBhvr>
                                      <p:to>
                                        <p:strVal val="visible"/>
                                      </p:to>
                                    </p:set>
                                    <p:anim calcmode="lin" valueType="num">
                                      <p:cBhvr>
                                        <p:cTn id="54" dur="500" fill="hold"/>
                                        <p:tgtEl>
                                          <p:spTgt spid="178"/>
                                        </p:tgtEl>
                                        <p:attrNameLst>
                                          <p:attrName>ppt_w</p:attrName>
                                        </p:attrNameLst>
                                      </p:cBhvr>
                                      <p:tavLst>
                                        <p:tav tm="0">
                                          <p:val>
                                            <p:fltVal val="0"/>
                                          </p:val>
                                        </p:tav>
                                        <p:tav tm="100000">
                                          <p:val>
                                            <p:strVal val="#ppt_w"/>
                                          </p:val>
                                        </p:tav>
                                      </p:tavLst>
                                    </p:anim>
                                    <p:anim calcmode="lin" valueType="num">
                                      <p:cBhvr>
                                        <p:cTn id="55" dur="500" fill="hold"/>
                                        <p:tgtEl>
                                          <p:spTgt spid="178"/>
                                        </p:tgtEl>
                                        <p:attrNameLst>
                                          <p:attrName>ppt_h</p:attrName>
                                        </p:attrNameLst>
                                      </p:cBhvr>
                                      <p:tavLst>
                                        <p:tav tm="0">
                                          <p:val>
                                            <p:fltVal val="0"/>
                                          </p:val>
                                        </p:tav>
                                        <p:tav tm="100000">
                                          <p:val>
                                            <p:strVal val="#ppt_h"/>
                                          </p:val>
                                        </p:tav>
                                      </p:tavLst>
                                    </p:anim>
                                    <p:animEffect transition="in" filter="fade">
                                      <p:cBhvr>
                                        <p:cTn id="56" dur="500"/>
                                        <p:tgtEl>
                                          <p:spTgt spid="178"/>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ppt_w</p:attrName>
                                        </p:attrNameLst>
                                      </p:cBhvr>
                                      <p:tavLst>
                                        <p:tav tm="0">
                                          <p:val>
                                            <p:fltVal val="0"/>
                                          </p:val>
                                        </p:tav>
                                        <p:tav tm="100000">
                                          <p:val>
                                            <p:strVal val="#ppt_w"/>
                                          </p:val>
                                        </p:tav>
                                      </p:tavLst>
                                    </p:anim>
                                    <p:anim calcmode="lin" valueType="num">
                                      <p:cBhvr>
                                        <p:cTn id="60" dur="500" fill="hold"/>
                                        <p:tgtEl>
                                          <p:spTgt spid="39"/>
                                        </p:tgtEl>
                                        <p:attrNameLst>
                                          <p:attrName>ppt_h</p:attrName>
                                        </p:attrNameLst>
                                      </p:cBhvr>
                                      <p:tavLst>
                                        <p:tav tm="0">
                                          <p:val>
                                            <p:fltVal val="0"/>
                                          </p:val>
                                        </p:tav>
                                        <p:tav tm="100000">
                                          <p:val>
                                            <p:strVal val="#ppt_h"/>
                                          </p:val>
                                        </p:tav>
                                      </p:tavLst>
                                    </p:anim>
                                    <p:animEffect transition="in" filter="fade">
                                      <p:cBhvr>
                                        <p:cTn id="61" dur="500"/>
                                        <p:tgtEl>
                                          <p:spTgt spid="39"/>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82"/>
                                        </p:tgtEl>
                                        <p:attrNameLst>
                                          <p:attrName>style.visibility</p:attrName>
                                        </p:attrNameLst>
                                      </p:cBhvr>
                                      <p:to>
                                        <p:strVal val="visible"/>
                                      </p:to>
                                    </p:set>
                                    <p:anim calcmode="lin" valueType="num">
                                      <p:cBhvr>
                                        <p:cTn id="64" dur="500" fill="hold"/>
                                        <p:tgtEl>
                                          <p:spTgt spid="82"/>
                                        </p:tgtEl>
                                        <p:attrNameLst>
                                          <p:attrName>ppt_w</p:attrName>
                                        </p:attrNameLst>
                                      </p:cBhvr>
                                      <p:tavLst>
                                        <p:tav tm="0">
                                          <p:val>
                                            <p:fltVal val="0"/>
                                          </p:val>
                                        </p:tav>
                                        <p:tav tm="100000">
                                          <p:val>
                                            <p:strVal val="#ppt_w"/>
                                          </p:val>
                                        </p:tav>
                                      </p:tavLst>
                                    </p:anim>
                                    <p:anim calcmode="lin" valueType="num">
                                      <p:cBhvr>
                                        <p:cTn id="65" dur="500" fill="hold"/>
                                        <p:tgtEl>
                                          <p:spTgt spid="82"/>
                                        </p:tgtEl>
                                        <p:attrNameLst>
                                          <p:attrName>ppt_h</p:attrName>
                                        </p:attrNameLst>
                                      </p:cBhvr>
                                      <p:tavLst>
                                        <p:tav tm="0">
                                          <p:val>
                                            <p:fltVal val="0"/>
                                          </p:val>
                                        </p:tav>
                                        <p:tav tm="100000">
                                          <p:val>
                                            <p:strVal val="#ppt_h"/>
                                          </p:val>
                                        </p:tav>
                                      </p:tavLst>
                                    </p:anim>
                                    <p:animEffect transition="in" filter="fade">
                                      <p:cBhvr>
                                        <p:cTn id="66" dur="500"/>
                                        <p:tgtEl>
                                          <p:spTgt spid="8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99"/>
                                        </p:tgtEl>
                                        <p:attrNameLst>
                                          <p:attrName>style.visibility</p:attrName>
                                        </p:attrNameLst>
                                      </p:cBhvr>
                                      <p:to>
                                        <p:strVal val="visible"/>
                                      </p:to>
                                    </p:set>
                                    <p:anim calcmode="lin" valueType="num">
                                      <p:cBhvr>
                                        <p:cTn id="69" dur="500" fill="hold"/>
                                        <p:tgtEl>
                                          <p:spTgt spid="99"/>
                                        </p:tgtEl>
                                        <p:attrNameLst>
                                          <p:attrName>ppt_w</p:attrName>
                                        </p:attrNameLst>
                                      </p:cBhvr>
                                      <p:tavLst>
                                        <p:tav tm="0">
                                          <p:val>
                                            <p:fltVal val="0"/>
                                          </p:val>
                                        </p:tav>
                                        <p:tav tm="100000">
                                          <p:val>
                                            <p:strVal val="#ppt_w"/>
                                          </p:val>
                                        </p:tav>
                                      </p:tavLst>
                                    </p:anim>
                                    <p:anim calcmode="lin" valueType="num">
                                      <p:cBhvr>
                                        <p:cTn id="70" dur="500" fill="hold"/>
                                        <p:tgtEl>
                                          <p:spTgt spid="99"/>
                                        </p:tgtEl>
                                        <p:attrNameLst>
                                          <p:attrName>ppt_h</p:attrName>
                                        </p:attrNameLst>
                                      </p:cBhvr>
                                      <p:tavLst>
                                        <p:tav tm="0">
                                          <p:val>
                                            <p:fltVal val="0"/>
                                          </p:val>
                                        </p:tav>
                                        <p:tav tm="100000">
                                          <p:val>
                                            <p:strVal val="#ppt_h"/>
                                          </p:val>
                                        </p:tav>
                                      </p:tavLst>
                                    </p:anim>
                                    <p:animEffect transition="in" filter="fade">
                                      <p:cBhvr>
                                        <p:cTn id="71" dur="500"/>
                                        <p:tgtEl>
                                          <p:spTgt spid="99"/>
                                        </p:tgtEl>
                                      </p:cBhvr>
                                    </p:animEffect>
                                  </p:childTnLst>
                                </p:cTn>
                              </p:par>
                              <p:par>
                                <p:cTn id="72" presetID="53" presetClass="entr" presetSubtype="16" fill="hold" nodeType="withEffect">
                                  <p:stCondLst>
                                    <p:cond delay="25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fltVal val="0"/>
                                          </p:val>
                                        </p:tav>
                                        <p:tav tm="100000">
                                          <p:val>
                                            <p:strVal val="#ppt_h"/>
                                          </p:val>
                                        </p:tav>
                                      </p:tavLst>
                                    </p:anim>
                                    <p:animEffect transition="in" filter="fade">
                                      <p:cBhvr>
                                        <p:cTn id="76" dur="500"/>
                                        <p:tgtEl>
                                          <p:spTgt spid="2"/>
                                        </p:tgtEl>
                                      </p:cBhvr>
                                    </p:animEffect>
                                  </p:childTnLst>
                                </p:cTn>
                              </p:par>
                              <p:par>
                                <p:cTn id="77" presetID="53" presetClass="entr" presetSubtype="16" fill="hold" grpId="0" nodeType="withEffect">
                                  <p:stCondLst>
                                    <p:cond delay="250"/>
                                  </p:stCondLst>
                                  <p:childTnLst>
                                    <p:set>
                                      <p:cBhvr>
                                        <p:cTn id="78" dur="1" fill="hold">
                                          <p:stCondLst>
                                            <p:cond delay="0"/>
                                          </p:stCondLst>
                                        </p:cTn>
                                        <p:tgtEl>
                                          <p:spTgt spid="44"/>
                                        </p:tgtEl>
                                        <p:attrNameLst>
                                          <p:attrName>style.visibility</p:attrName>
                                        </p:attrNameLst>
                                      </p:cBhvr>
                                      <p:to>
                                        <p:strVal val="visible"/>
                                      </p:to>
                                    </p:set>
                                    <p:anim calcmode="lin" valueType="num">
                                      <p:cBhvr>
                                        <p:cTn id="79" dur="500" fill="hold"/>
                                        <p:tgtEl>
                                          <p:spTgt spid="44"/>
                                        </p:tgtEl>
                                        <p:attrNameLst>
                                          <p:attrName>ppt_w</p:attrName>
                                        </p:attrNameLst>
                                      </p:cBhvr>
                                      <p:tavLst>
                                        <p:tav tm="0">
                                          <p:val>
                                            <p:fltVal val="0"/>
                                          </p:val>
                                        </p:tav>
                                        <p:tav tm="100000">
                                          <p:val>
                                            <p:strVal val="#ppt_w"/>
                                          </p:val>
                                        </p:tav>
                                      </p:tavLst>
                                    </p:anim>
                                    <p:anim calcmode="lin" valueType="num">
                                      <p:cBhvr>
                                        <p:cTn id="80" dur="500" fill="hold"/>
                                        <p:tgtEl>
                                          <p:spTgt spid="44"/>
                                        </p:tgtEl>
                                        <p:attrNameLst>
                                          <p:attrName>ppt_h</p:attrName>
                                        </p:attrNameLst>
                                      </p:cBhvr>
                                      <p:tavLst>
                                        <p:tav tm="0">
                                          <p:val>
                                            <p:fltVal val="0"/>
                                          </p:val>
                                        </p:tav>
                                        <p:tav tm="100000">
                                          <p:val>
                                            <p:strVal val="#ppt_h"/>
                                          </p:val>
                                        </p:tav>
                                      </p:tavLst>
                                    </p:anim>
                                    <p:animEffect transition="in" filter="fade">
                                      <p:cBhvr>
                                        <p:cTn id="81" dur="500"/>
                                        <p:tgtEl>
                                          <p:spTgt spid="4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32"/>
                                        </p:tgtEl>
                                        <p:attrNameLst>
                                          <p:attrName>style.visibility</p:attrName>
                                        </p:attrNameLst>
                                      </p:cBhvr>
                                      <p:to>
                                        <p:strVal val="visible"/>
                                      </p:to>
                                    </p:set>
                                    <p:anim calcmode="lin" valueType="num">
                                      <p:cBhvr>
                                        <p:cTn id="89" dur="500" fill="hold"/>
                                        <p:tgtEl>
                                          <p:spTgt spid="32"/>
                                        </p:tgtEl>
                                        <p:attrNameLst>
                                          <p:attrName>ppt_w</p:attrName>
                                        </p:attrNameLst>
                                      </p:cBhvr>
                                      <p:tavLst>
                                        <p:tav tm="0">
                                          <p:val>
                                            <p:fltVal val="0"/>
                                          </p:val>
                                        </p:tav>
                                        <p:tav tm="100000">
                                          <p:val>
                                            <p:strVal val="#ppt_w"/>
                                          </p:val>
                                        </p:tav>
                                      </p:tavLst>
                                    </p:anim>
                                    <p:anim calcmode="lin" valueType="num">
                                      <p:cBhvr>
                                        <p:cTn id="90" dur="500" fill="hold"/>
                                        <p:tgtEl>
                                          <p:spTgt spid="32"/>
                                        </p:tgtEl>
                                        <p:attrNameLst>
                                          <p:attrName>ppt_h</p:attrName>
                                        </p:attrNameLst>
                                      </p:cBhvr>
                                      <p:tavLst>
                                        <p:tav tm="0">
                                          <p:val>
                                            <p:fltVal val="0"/>
                                          </p:val>
                                        </p:tav>
                                        <p:tav tm="100000">
                                          <p:val>
                                            <p:strVal val="#ppt_h"/>
                                          </p:val>
                                        </p:tav>
                                      </p:tavLst>
                                    </p:anim>
                                    <p:animEffect transition="in" filter="fade">
                                      <p:cBhvr>
                                        <p:cTn id="91" dur="500"/>
                                        <p:tgtEl>
                                          <p:spTgt spid="32"/>
                                        </p:tgtEl>
                                      </p:cBhvr>
                                    </p:animEffect>
                                  </p:childTnLst>
                                </p:cTn>
                              </p:par>
                              <p:par>
                                <p:cTn id="92" presetID="53" presetClass="entr" presetSubtype="16" fill="hold" nodeType="withEffect">
                                  <p:stCondLst>
                                    <p:cond delay="250"/>
                                  </p:stCondLst>
                                  <p:childTnLst>
                                    <p:set>
                                      <p:cBhvr>
                                        <p:cTn id="93" dur="1" fill="hold">
                                          <p:stCondLst>
                                            <p:cond delay="0"/>
                                          </p:stCondLst>
                                        </p:cTn>
                                        <p:tgtEl>
                                          <p:spTgt spid="16"/>
                                        </p:tgtEl>
                                        <p:attrNameLst>
                                          <p:attrName>style.visibility</p:attrName>
                                        </p:attrNameLst>
                                      </p:cBhvr>
                                      <p:to>
                                        <p:strVal val="visible"/>
                                      </p:to>
                                    </p:set>
                                    <p:anim calcmode="lin" valueType="num">
                                      <p:cBhvr>
                                        <p:cTn id="94" dur="500" fill="hold"/>
                                        <p:tgtEl>
                                          <p:spTgt spid="16"/>
                                        </p:tgtEl>
                                        <p:attrNameLst>
                                          <p:attrName>ppt_w</p:attrName>
                                        </p:attrNameLst>
                                      </p:cBhvr>
                                      <p:tavLst>
                                        <p:tav tm="0">
                                          <p:val>
                                            <p:fltVal val="0"/>
                                          </p:val>
                                        </p:tav>
                                        <p:tav tm="100000">
                                          <p:val>
                                            <p:strVal val="#ppt_w"/>
                                          </p:val>
                                        </p:tav>
                                      </p:tavLst>
                                    </p:anim>
                                    <p:anim calcmode="lin" valueType="num">
                                      <p:cBhvr>
                                        <p:cTn id="95" dur="500" fill="hold"/>
                                        <p:tgtEl>
                                          <p:spTgt spid="16"/>
                                        </p:tgtEl>
                                        <p:attrNameLst>
                                          <p:attrName>ppt_h</p:attrName>
                                        </p:attrNameLst>
                                      </p:cBhvr>
                                      <p:tavLst>
                                        <p:tav tm="0">
                                          <p:val>
                                            <p:fltVal val="0"/>
                                          </p:val>
                                        </p:tav>
                                        <p:tav tm="100000">
                                          <p:val>
                                            <p:strVal val="#ppt_h"/>
                                          </p:val>
                                        </p:tav>
                                      </p:tavLst>
                                    </p:anim>
                                    <p:animEffect transition="in" filter="fade">
                                      <p:cBhvr>
                                        <p:cTn id="96" dur="500"/>
                                        <p:tgtEl>
                                          <p:spTgt spid="16"/>
                                        </p:tgtEl>
                                      </p:cBhvr>
                                    </p:animEffect>
                                  </p:childTnLst>
                                </p:cTn>
                              </p:par>
                              <p:par>
                                <p:cTn id="97" presetID="53" presetClass="entr" presetSubtype="16" fill="hold" nodeType="withEffect">
                                  <p:stCondLst>
                                    <p:cond delay="750"/>
                                  </p:stCondLst>
                                  <p:childTnLst>
                                    <p:set>
                                      <p:cBhvr>
                                        <p:cTn id="98" dur="1" fill="hold">
                                          <p:stCondLst>
                                            <p:cond delay="0"/>
                                          </p:stCondLst>
                                        </p:cTn>
                                        <p:tgtEl>
                                          <p:spTgt spid="15"/>
                                        </p:tgtEl>
                                        <p:attrNameLst>
                                          <p:attrName>style.visibility</p:attrName>
                                        </p:attrNameLst>
                                      </p:cBhvr>
                                      <p:to>
                                        <p:strVal val="visible"/>
                                      </p:to>
                                    </p:set>
                                    <p:anim calcmode="lin" valueType="num">
                                      <p:cBhvr>
                                        <p:cTn id="99" dur="500" fill="hold"/>
                                        <p:tgtEl>
                                          <p:spTgt spid="15"/>
                                        </p:tgtEl>
                                        <p:attrNameLst>
                                          <p:attrName>ppt_w</p:attrName>
                                        </p:attrNameLst>
                                      </p:cBhvr>
                                      <p:tavLst>
                                        <p:tav tm="0">
                                          <p:val>
                                            <p:fltVal val="0"/>
                                          </p:val>
                                        </p:tav>
                                        <p:tav tm="100000">
                                          <p:val>
                                            <p:strVal val="#ppt_w"/>
                                          </p:val>
                                        </p:tav>
                                      </p:tavLst>
                                    </p:anim>
                                    <p:anim calcmode="lin" valueType="num">
                                      <p:cBhvr>
                                        <p:cTn id="100" dur="500" fill="hold"/>
                                        <p:tgtEl>
                                          <p:spTgt spid="15"/>
                                        </p:tgtEl>
                                        <p:attrNameLst>
                                          <p:attrName>ppt_h</p:attrName>
                                        </p:attrNameLst>
                                      </p:cBhvr>
                                      <p:tavLst>
                                        <p:tav tm="0">
                                          <p:val>
                                            <p:fltVal val="0"/>
                                          </p:val>
                                        </p:tav>
                                        <p:tav tm="100000">
                                          <p:val>
                                            <p:strVal val="#ppt_h"/>
                                          </p:val>
                                        </p:tav>
                                      </p:tavLst>
                                    </p:anim>
                                    <p:animEffect transition="in" filter="fade">
                                      <p:cBhvr>
                                        <p:cTn id="101" dur="500"/>
                                        <p:tgtEl>
                                          <p:spTgt spid="15"/>
                                        </p:tgtEl>
                                      </p:cBhvr>
                                    </p:animEffect>
                                  </p:childTnLst>
                                </p:cTn>
                              </p:par>
                              <p:par>
                                <p:cTn id="102" presetID="53" presetClass="entr" presetSubtype="16" fill="hold" nodeType="withEffect">
                                  <p:stCondLst>
                                    <p:cond delay="75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500" fill="hold"/>
                                        <p:tgtEl>
                                          <p:spTgt spid="5"/>
                                        </p:tgtEl>
                                        <p:attrNameLst>
                                          <p:attrName>ppt_w</p:attrName>
                                        </p:attrNameLst>
                                      </p:cBhvr>
                                      <p:tavLst>
                                        <p:tav tm="0">
                                          <p:val>
                                            <p:fltVal val="0"/>
                                          </p:val>
                                        </p:tav>
                                        <p:tav tm="100000">
                                          <p:val>
                                            <p:strVal val="#ppt_w"/>
                                          </p:val>
                                        </p:tav>
                                      </p:tavLst>
                                    </p:anim>
                                    <p:anim calcmode="lin" valueType="num">
                                      <p:cBhvr>
                                        <p:cTn id="105" dur="500" fill="hold"/>
                                        <p:tgtEl>
                                          <p:spTgt spid="5"/>
                                        </p:tgtEl>
                                        <p:attrNameLst>
                                          <p:attrName>ppt_h</p:attrName>
                                        </p:attrNameLst>
                                      </p:cBhvr>
                                      <p:tavLst>
                                        <p:tav tm="0">
                                          <p:val>
                                            <p:fltVal val="0"/>
                                          </p:val>
                                        </p:tav>
                                        <p:tav tm="100000">
                                          <p:val>
                                            <p:strVal val="#ppt_h"/>
                                          </p:val>
                                        </p:tav>
                                      </p:tavLst>
                                    </p:anim>
                                    <p:animEffect transition="in" filter="fade">
                                      <p:cBhvr>
                                        <p:cTn id="106" dur="500"/>
                                        <p:tgtEl>
                                          <p:spTgt spid="5"/>
                                        </p:tgtEl>
                                      </p:cBhvr>
                                    </p:animEffect>
                                  </p:childTnLst>
                                </p:cTn>
                              </p:par>
                              <p:par>
                                <p:cTn id="107" presetID="53" presetClass="entr" presetSubtype="16" fill="hold" nodeType="withEffect">
                                  <p:stCondLst>
                                    <p:cond delay="750"/>
                                  </p:stCondLst>
                                  <p:childTnLst>
                                    <p:set>
                                      <p:cBhvr>
                                        <p:cTn id="108" dur="1" fill="hold">
                                          <p:stCondLst>
                                            <p:cond delay="0"/>
                                          </p:stCondLst>
                                        </p:cTn>
                                        <p:tgtEl>
                                          <p:spTgt spid="4"/>
                                        </p:tgtEl>
                                        <p:attrNameLst>
                                          <p:attrName>style.visibility</p:attrName>
                                        </p:attrNameLst>
                                      </p:cBhvr>
                                      <p:to>
                                        <p:strVal val="visible"/>
                                      </p:to>
                                    </p:set>
                                    <p:anim calcmode="lin" valueType="num">
                                      <p:cBhvr>
                                        <p:cTn id="109" dur="500" fill="hold"/>
                                        <p:tgtEl>
                                          <p:spTgt spid="4"/>
                                        </p:tgtEl>
                                        <p:attrNameLst>
                                          <p:attrName>ppt_w</p:attrName>
                                        </p:attrNameLst>
                                      </p:cBhvr>
                                      <p:tavLst>
                                        <p:tav tm="0">
                                          <p:val>
                                            <p:fltVal val="0"/>
                                          </p:val>
                                        </p:tav>
                                        <p:tav tm="100000">
                                          <p:val>
                                            <p:strVal val="#ppt_w"/>
                                          </p:val>
                                        </p:tav>
                                      </p:tavLst>
                                    </p:anim>
                                    <p:anim calcmode="lin" valueType="num">
                                      <p:cBhvr>
                                        <p:cTn id="110" dur="500" fill="hold"/>
                                        <p:tgtEl>
                                          <p:spTgt spid="4"/>
                                        </p:tgtEl>
                                        <p:attrNameLst>
                                          <p:attrName>ppt_h</p:attrName>
                                        </p:attrNameLst>
                                      </p:cBhvr>
                                      <p:tavLst>
                                        <p:tav tm="0">
                                          <p:val>
                                            <p:fltVal val="0"/>
                                          </p:val>
                                        </p:tav>
                                        <p:tav tm="100000">
                                          <p:val>
                                            <p:strVal val="#ppt_h"/>
                                          </p:val>
                                        </p:tav>
                                      </p:tavLst>
                                    </p:anim>
                                    <p:animEffect transition="in" filter="fade">
                                      <p:cBhvr>
                                        <p:cTn id="111" dur="500"/>
                                        <p:tgtEl>
                                          <p:spTgt spid="4"/>
                                        </p:tgtEl>
                                      </p:cBhvr>
                                    </p:animEffect>
                                  </p:childTnLst>
                                </p:cTn>
                              </p:par>
                              <p:par>
                                <p:cTn id="112" presetID="53" presetClass="entr" presetSubtype="16" fill="hold" nodeType="withEffect">
                                  <p:stCondLst>
                                    <p:cond delay="250"/>
                                  </p:stCondLst>
                                  <p:childTnLst>
                                    <p:set>
                                      <p:cBhvr>
                                        <p:cTn id="113" dur="1" fill="hold">
                                          <p:stCondLst>
                                            <p:cond delay="0"/>
                                          </p:stCondLst>
                                        </p:cTn>
                                        <p:tgtEl>
                                          <p:spTgt spid="3"/>
                                        </p:tgtEl>
                                        <p:attrNameLst>
                                          <p:attrName>style.visibility</p:attrName>
                                        </p:attrNameLst>
                                      </p:cBhvr>
                                      <p:to>
                                        <p:strVal val="visible"/>
                                      </p:to>
                                    </p:set>
                                    <p:anim calcmode="lin" valueType="num">
                                      <p:cBhvr>
                                        <p:cTn id="114" dur="500" fill="hold"/>
                                        <p:tgtEl>
                                          <p:spTgt spid="3"/>
                                        </p:tgtEl>
                                        <p:attrNameLst>
                                          <p:attrName>ppt_w</p:attrName>
                                        </p:attrNameLst>
                                      </p:cBhvr>
                                      <p:tavLst>
                                        <p:tav tm="0">
                                          <p:val>
                                            <p:fltVal val="0"/>
                                          </p:val>
                                        </p:tav>
                                        <p:tav tm="100000">
                                          <p:val>
                                            <p:strVal val="#ppt_w"/>
                                          </p:val>
                                        </p:tav>
                                      </p:tavLst>
                                    </p:anim>
                                    <p:anim calcmode="lin" valueType="num">
                                      <p:cBhvr>
                                        <p:cTn id="115" dur="500" fill="hold"/>
                                        <p:tgtEl>
                                          <p:spTgt spid="3"/>
                                        </p:tgtEl>
                                        <p:attrNameLst>
                                          <p:attrName>ppt_h</p:attrName>
                                        </p:attrNameLst>
                                      </p:cBhvr>
                                      <p:tavLst>
                                        <p:tav tm="0">
                                          <p:val>
                                            <p:fltVal val="0"/>
                                          </p:val>
                                        </p:tav>
                                        <p:tav tm="100000">
                                          <p:val>
                                            <p:strVal val="#ppt_h"/>
                                          </p:val>
                                        </p:tav>
                                      </p:tavLst>
                                    </p:anim>
                                    <p:animEffect transition="in" filter="fade">
                                      <p:cBhvr>
                                        <p:cTn id="116" dur="500"/>
                                        <p:tgtEl>
                                          <p:spTgt spid="3"/>
                                        </p:tgtEl>
                                      </p:cBhvr>
                                    </p:animEffect>
                                  </p:childTnLst>
                                </p:cTn>
                              </p:par>
                              <p:par>
                                <p:cTn id="117" presetID="53" presetClass="entr" presetSubtype="16" fill="hold" grpId="0" nodeType="withEffect">
                                  <p:stCondLst>
                                    <p:cond delay="250"/>
                                  </p:stCondLst>
                                  <p:childTnLst>
                                    <p:set>
                                      <p:cBhvr>
                                        <p:cTn id="118" dur="1" fill="hold">
                                          <p:stCondLst>
                                            <p:cond delay="0"/>
                                          </p:stCondLst>
                                        </p:cTn>
                                        <p:tgtEl>
                                          <p:spTgt spid="46"/>
                                        </p:tgtEl>
                                        <p:attrNameLst>
                                          <p:attrName>style.visibility</p:attrName>
                                        </p:attrNameLst>
                                      </p:cBhvr>
                                      <p:to>
                                        <p:strVal val="visible"/>
                                      </p:to>
                                    </p:set>
                                    <p:anim calcmode="lin" valueType="num">
                                      <p:cBhvr>
                                        <p:cTn id="119" dur="500" fill="hold"/>
                                        <p:tgtEl>
                                          <p:spTgt spid="46"/>
                                        </p:tgtEl>
                                        <p:attrNameLst>
                                          <p:attrName>ppt_w</p:attrName>
                                        </p:attrNameLst>
                                      </p:cBhvr>
                                      <p:tavLst>
                                        <p:tav tm="0">
                                          <p:val>
                                            <p:fltVal val="0"/>
                                          </p:val>
                                        </p:tav>
                                        <p:tav tm="100000">
                                          <p:val>
                                            <p:strVal val="#ppt_w"/>
                                          </p:val>
                                        </p:tav>
                                      </p:tavLst>
                                    </p:anim>
                                    <p:anim calcmode="lin" valueType="num">
                                      <p:cBhvr>
                                        <p:cTn id="120" dur="500" fill="hold"/>
                                        <p:tgtEl>
                                          <p:spTgt spid="46"/>
                                        </p:tgtEl>
                                        <p:attrNameLst>
                                          <p:attrName>ppt_h</p:attrName>
                                        </p:attrNameLst>
                                      </p:cBhvr>
                                      <p:tavLst>
                                        <p:tav tm="0">
                                          <p:val>
                                            <p:fltVal val="0"/>
                                          </p:val>
                                        </p:tav>
                                        <p:tav tm="100000">
                                          <p:val>
                                            <p:strVal val="#ppt_h"/>
                                          </p:val>
                                        </p:tav>
                                      </p:tavLst>
                                    </p:anim>
                                    <p:animEffect transition="in" filter="fade">
                                      <p:cBhvr>
                                        <p:cTn id="121" dur="500"/>
                                        <p:tgtEl>
                                          <p:spTgt spid="46"/>
                                        </p:tgtEl>
                                      </p:cBhvr>
                                    </p:animEffect>
                                  </p:childTnLst>
                                </p:cTn>
                              </p:par>
                              <p:par>
                                <p:cTn id="122" presetID="53" presetClass="entr" presetSubtype="16" fill="hold" nodeType="withEffect">
                                  <p:stCondLst>
                                    <p:cond delay="250"/>
                                  </p:stCondLst>
                                  <p:childTnLst>
                                    <p:set>
                                      <p:cBhvr>
                                        <p:cTn id="123" dur="1" fill="hold">
                                          <p:stCondLst>
                                            <p:cond delay="0"/>
                                          </p:stCondLst>
                                        </p:cTn>
                                        <p:tgtEl>
                                          <p:spTgt spid="19"/>
                                        </p:tgtEl>
                                        <p:attrNameLst>
                                          <p:attrName>style.visibility</p:attrName>
                                        </p:attrNameLst>
                                      </p:cBhvr>
                                      <p:to>
                                        <p:strVal val="visible"/>
                                      </p:to>
                                    </p:set>
                                    <p:anim calcmode="lin" valueType="num">
                                      <p:cBhvr>
                                        <p:cTn id="124" dur="500" fill="hold"/>
                                        <p:tgtEl>
                                          <p:spTgt spid="19"/>
                                        </p:tgtEl>
                                        <p:attrNameLst>
                                          <p:attrName>ppt_w</p:attrName>
                                        </p:attrNameLst>
                                      </p:cBhvr>
                                      <p:tavLst>
                                        <p:tav tm="0">
                                          <p:val>
                                            <p:fltVal val="0"/>
                                          </p:val>
                                        </p:tav>
                                        <p:tav tm="100000">
                                          <p:val>
                                            <p:strVal val="#ppt_w"/>
                                          </p:val>
                                        </p:tav>
                                      </p:tavLst>
                                    </p:anim>
                                    <p:anim calcmode="lin" valueType="num">
                                      <p:cBhvr>
                                        <p:cTn id="125" dur="500" fill="hold"/>
                                        <p:tgtEl>
                                          <p:spTgt spid="19"/>
                                        </p:tgtEl>
                                        <p:attrNameLst>
                                          <p:attrName>ppt_h</p:attrName>
                                        </p:attrNameLst>
                                      </p:cBhvr>
                                      <p:tavLst>
                                        <p:tav tm="0">
                                          <p:val>
                                            <p:fltVal val="0"/>
                                          </p:val>
                                        </p:tav>
                                        <p:tav tm="100000">
                                          <p:val>
                                            <p:strVal val="#ppt_h"/>
                                          </p:val>
                                        </p:tav>
                                      </p:tavLst>
                                    </p:anim>
                                    <p:animEffect transition="in" filter="fade">
                                      <p:cBhvr>
                                        <p:cTn id="126" dur="500"/>
                                        <p:tgtEl>
                                          <p:spTgt spid="19"/>
                                        </p:tgtEl>
                                      </p:cBhvr>
                                    </p:animEffect>
                                  </p:childTnLst>
                                </p:cTn>
                              </p:par>
                              <p:par>
                                <p:cTn id="127" presetID="53" presetClass="entr" presetSubtype="16" fill="hold" nodeType="withEffect">
                                  <p:stCondLst>
                                    <p:cond delay="500"/>
                                  </p:stCondLst>
                                  <p:childTnLst>
                                    <p:set>
                                      <p:cBhvr>
                                        <p:cTn id="128" dur="1" fill="hold">
                                          <p:stCondLst>
                                            <p:cond delay="0"/>
                                          </p:stCondLst>
                                        </p:cTn>
                                        <p:tgtEl>
                                          <p:spTgt spid="18"/>
                                        </p:tgtEl>
                                        <p:attrNameLst>
                                          <p:attrName>style.visibility</p:attrName>
                                        </p:attrNameLst>
                                      </p:cBhvr>
                                      <p:to>
                                        <p:strVal val="visible"/>
                                      </p:to>
                                    </p:set>
                                    <p:anim calcmode="lin" valueType="num">
                                      <p:cBhvr>
                                        <p:cTn id="129" dur="500" fill="hold"/>
                                        <p:tgtEl>
                                          <p:spTgt spid="18"/>
                                        </p:tgtEl>
                                        <p:attrNameLst>
                                          <p:attrName>ppt_w</p:attrName>
                                        </p:attrNameLst>
                                      </p:cBhvr>
                                      <p:tavLst>
                                        <p:tav tm="0">
                                          <p:val>
                                            <p:fltVal val="0"/>
                                          </p:val>
                                        </p:tav>
                                        <p:tav tm="100000">
                                          <p:val>
                                            <p:strVal val="#ppt_w"/>
                                          </p:val>
                                        </p:tav>
                                      </p:tavLst>
                                    </p:anim>
                                    <p:anim calcmode="lin" valueType="num">
                                      <p:cBhvr>
                                        <p:cTn id="130" dur="500" fill="hold"/>
                                        <p:tgtEl>
                                          <p:spTgt spid="18"/>
                                        </p:tgtEl>
                                        <p:attrNameLst>
                                          <p:attrName>ppt_h</p:attrName>
                                        </p:attrNameLst>
                                      </p:cBhvr>
                                      <p:tavLst>
                                        <p:tav tm="0">
                                          <p:val>
                                            <p:fltVal val="0"/>
                                          </p:val>
                                        </p:tav>
                                        <p:tav tm="100000">
                                          <p:val>
                                            <p:strVal val="#ppt_h"/>
                                          </p:val>
                                        </p:tav>
                                      </p:tavLst>
                                    </p:anim>
                                    <p:animEffect transition="in" filter="fade">
                                      <p:cBhvr>
                                        <p:cTn id="131" dur="500"/>
                                        <p:tgtEl>
                                          <p:spTgt spid="18"/>
                                        </p:tgtEl>
                                      </p:cBhvr>
                                    </p:animEffect>
                                  </p:childTnLst>
                                </p:cTn>
                              </p:par>
                              <p:par>
                                <p:cTn id="132" presetID="53" presetClass="entr" presetSubtype="16" fill="hold" nodeType="withEffect">
                                  <p:stCondLst>
                                    <p:cond delay="750"/>
                                  </p:stCondLst>
                                  <p:childTnLst>
                                    <p:set>
                                      <p:cBhvr>
                                        <p:cTn id="133" dur="1" fill="hold">
                                          <p:stCondLst>
                                            <p:cond delay="0"/>
                                          </p:stCondLst>
                                        </p:cTn>
                                        <p:tgtEl>
                                          <p:spTgt spid="17"/>
                                        </p:tgtEl>
                                        <p:attrNameLst>
                                          <p:attrName>style.visibility</p:attrName>
                                        </p:attrNameLst>
                                      </p:cBhvr>
                                      <p:to>
                                        <p:strVal val="visible"/>
                                      </p:to>
                                    </p:set>
                                    <p:anim calcmode="lin" valueType="num">
                                      <p:cBhvr>
                                        <p:cTn id="134" dur="500" fill="hold"/>
                                        <p:tgtEl>
                                          <p:spTgt spid="17"/>
                                        </p:tgtEl>
                                        <p:attrNameLst>
                                          <p:attrName>ppt_w</p:attrName>
                                        </p:attrNameLst>
                                      </p:cBhvr>
                                      <p:tavLst>
                                        <p:tav tm="0">
                                          <p:val>
                                            <p:fltVal val="0"/>
                                          </p:val>
                                        </p:tav>
                                        <p:tav tm="100000">
                                          <p:val>
                                            <p:strVal val="#ppt_w"/>
                                          </p:val>
                                        </p:tav>
                                      </p:tavLst>
                                    </p:anim>
                                    <p:anim calcmode="lin" valueType="num">
                                      <p:cBhvr>
                                        <p:cTn id="135" dur="500" fill="hold"/>
                                        <p:tgtEl>
                                          <p:spTgt spid="17"/>
                                        </p:tgtEl>
                                        <p:attrNameLst>
                                          <p:attrName>ppt_h</p:attrName>
                                        </p:attrNameLst>
                                      </p:cBhvr>
                                      <p:tavLst>
                                        <p:tav tm="0">
                                          <p:val>
                                            <p:fltVal val="0"/>
                                          </p:val>
                                        </p:tav>
                                        <p:tav tm="100000">
                                          <p:val>
                                            <p:strVal val="#ppt_h"/>
                                          </p:val>
                                        </p:tav>
                                      </p:tavLst>
                                    </p:anim>
                                    <p:animEffect transition="in" filter="fade">
                                      <p:cBhvr>
                                        <p:cTn id="136" dur="500"/>
                                        <p:tgtEl>
                                          <p:spTgt spid="17"/>
                                        </p:tgtEl>
                                      </p:cBhvr>
                                    </p:animEffect>
                                  </p:childTnLst>
                                </p:cTn>
                              </p:par>
                              <p:par>
                                <p:cTn id="137" presetID="53" presetClass="entr" presetSubtype="16" fill="hold" grpId="0" nodeType="withEffect">
                                  <p:stCondLst>
                                    <p:cond delay="500"/>
                                  </p:stCondLst>
                                  <p:childTnLst>
                                    <p:set>
                                      <p:cBhvr>
                                        <p:cTn id="138" dur="1" fill="hold">
                                          <p:stCondLst>
                                            <p:cond delay="0"/>
                                          </p:stCondLst>
                                        </p:cTn>
                                        <p:tgtEl>
                                          <p:spTgt spid="110"/>
                                        </p:tgtEl>
                                        <p:attrNameLst>
                                          <p:attrName>style.visibility</p:attrName>
                                        </p:attrNameLst>
                                      </p:cBhvr>
                                      <p:to>
                                        <p:strVal val="visible"/>
                                      </p:to>
                                    </p:set>
                                    <p:anim calcmode="lin" valueType="num">
                                      <p:cBhvr>
                                        <p:cTn id="139" dur="500" fill="hold"/>
                                        <p:tgtEl>
                                          <p:spTgt spid="110"/>
                                        </p:tgtEl>
                                        <p:attrNameLst>
                                          <p:attrName>ppt_w</p:attrName>
                                        </p:attrNameLst>
                                      </p:cBhvr>
                                      <p:tavLst>
                                        <p:tav tm="0">
                                          <p:val>
                                            <p:fltVal val="0"/>
                                          </p:val>
                                        </p:tav>
                                        <p:tav tm="100000">
                                          <p:val>
                                            <p:strVal val="#ppt_w"/>
                                          </p:val>
                                        </p:tav>
                                      </p:tavLst>
                                    </p:anim>
                                    <p:anim calcmode="lin" valueType="num">
                                      <p:cBhvr>
                                        <p:cTn id="140" dur="500" fill="hold"/>
                                        <p:tgtEl>
                                          <p:spTgt spid="110"/>
                                        </p:tgtEl>
                                        <p:attrNameLst>
                                          <p:attrName>ppt_h</p:attrName>
                                        </p:attrNameLst>
                                      </p:cBhvr>
                                      <p:tavLst>
                                        <p:tav tm="0">
                                          <p:val>
                                            <p:fltVal val="0"/>
                                          </p:val>
                                        </p:tav>
                                        <p:tav tm="100000">
                                          <p:val>
                                            <p:strVal val="#ppt_h"/>
                                          </p:val>
                                        </p:tav>
                                      </p:tavLst>
                                    </p:anim>
                                    <p:animEffect transition="in" filter="fade">
                                      <p:cBhvr>
                                        <p:cTn id="141" dur="500"/>
                                        <p:tgtEl>
                                          <p:spTgt spid="110"/>
                                        </p:tgtEl>
                                      </p:cBhvr>
                                    </p:animEffect>
                                  </p:childTnLst>
                                </p:cTn>
                              </p:par>
                              <p:par>
                                <p:cTn id="142" presetID="53" presetClass="entr" presetSubtype="16" fill="hold" grpId="0" nodeType="withEffect">
                                  <p:stCondLst>
                                    <p:cond delay="250"/>
                                  </p:stCondLst>
                                  <p:childTnLst>
                                    <p:set>
                                      <p:cBhvr>
                                        <p:cTn id="143" dur="1" fill="hold">
                                          <p:stCondLst>
                                            <p:cond delay="0"/>
                                          </p:stCondLst>
                                        </p:cTn>
                                        <p:tgtEl>
                                          <p:spTgt spid="108"/>
                                        </p:tgtEl>
                                        <p:attrNameLst>
                                          <p:attrName>style.visibility</p:attrName>
                                        </p:attrNameLst>
                                      </p:cBhvr>
                                      <p:to>
                                        <p:strVal val="visible"/>
                                      </p:to>
                                    </p:set>
                                    <p:anim calcmode="lin" valueType="num">
                                      <p:cBhvr>
                                        <p:cTn id="144" dur="500" fill="hold"/>
                                        <p:tgtEl>
                                          <p:spTgt spid="108"/>
                                        </p:tgtEl>
                                        <p:attrNameLst>
                                          <p:attrName>ppt_w</p:attrName>
                                        </p:attrNameLst>
                                      </p:cBhvr>
                                      <p:tavLst>
                                        <p:tav tm="0">
                                          <p:val>
                                            <p:fltVal val="0"/>
                                          </p:val>
                                        </p:tav>
                                        <p:tav tm="100000">
                                          <p:val>
                                            <p:strVal val="#ppt_w"/>
                                          </p:val>
                                        </p:tav>
                                      </p:tavLst>
                                    </p:anim>
                                    <p:anim calcmode="lin" valueType="num">
                                      <p:cBhvr>
                                        <p:cTn id="145" dur="500" fill="hold"/>
                                        <p:tgtEl>
                                          <p:spTgt spid="108"/>
                                        </p:tgtEl>
                                        <p:attrNameLst>
                                          <p:attrName>ppt_h</p:attrName>
                                        </p:attrNameLst>
                                      </p:cBhvr>
                                      <p:tavLst>
                                        <p:tav tm="0">
                                          <p:val>
                                            <p:fltVal val="0"/>
                                          </p:val>
                                        </p:tav>
                                        <p:tav tm="100000">
                                          <p:val>
                                            <p:strVal val="#ppt_h"/>
                                          </p:val>
                                        </p:tav>
                                      </p:tavLst>
                                    </p:anim>
                                    <p:animEffect transition="in" filter="fade">
                                      <p:cBhvr>
                                        <p:cTn id="146" dur="500"/>
                                        <p:tgtEl>
                                          <p:spTgt spid="108"/>
                                        </p:tgtEl>
                                      </p:cBhvr>
                                    </p:animEffect>
                                  </p:childTnLst>
                                </p:cTn>
                              </p:par>
                              <p:par>
                                <p:cTn id="147" presetID="22" presetClass="entr" presetSubtype="4" fill="hold" nodeType="withEffect">
                                  <p:stCondLst>
                                    <p:cond delay="750"/>
                                  </p:stCondLst>
                                  <p:childTnLst>
                                    <p:set>
                                      <p:cBhvr>
                                        <p:cTn id="148" dur="1" fill="hold">
                                          <p:stCondLst>
                                            <p:cond delay="0"/>
                                          </p:stCondLst>
                                        </p:cTn>
                                        <p:tgtEl>
                                          <p:spTgt spid="28"/>
                                        </p:tgtEl>
                                        <p:attrNameLst>
                                          <p:attrName>style.visibility</p:attrName>
                                        </p:attrNameLst>
                                      </p:cBhvr>
                                      <p:to>
                                        <p:strVal val="visible"/>
                                      </p:to>
                                    </p:set>
                                    <p:animEffect transition="in" filter="wipe(down)">
                                      <p:cBhvr>
                                        <p:cTn id="149" dur="500"/>
                                        <p:tgtEl>
                                          <p:spTgt spid="28"/>
                                        </p:tgtEl>
                                      </p:cBhvr>
                                    </p:animEffect>
                                  </p:childTnLst>
                                </p:cTn>
                              </p:par>
                              <p:par>
                                <p:cTn id="150" presetID="22" presetClass="entr" presetSubtype="4" fill="hold" nodeType="withEffect">
                                  <p:stCondLst>
                                    <p:cond delay="1000"/>
                                  </p:stCondLst>
                                  <p:childTnLst>
                                    <p:set>
                                      <p:cBhvr>
                                        <p:cTn id="151" dur="1" fill="hold">
                                          <p:stCondLst>
                                            <p:cond delay="0"/>
                                          </p:stCondLst>
                                        </p:cTn>
                                        <p:tgtEl>
                                          <p:spTgt spid="33"/>
                                        </p:tgtEl>
                                        <p:attrNameLst>
                                          <p:attrName>style.visibility</p:attrName>
                                        </p:attrNameLst>
                                      </p:cBhvr>
                                      <p:to>
                                        <p:strVal val="visible"/>
                                      </p:to>
                                    </p:set>
                                    <p:animEffect transition="in" filter="wipe(down)">
                                      <p:cBhvr>
                                        <p:cTn id="152" dur="500"/>
                                        <p:tgtEl>
                                          <p:spTgt spid="33"/>
                                        </p:tgtEl>
                                      </p:cBhvr>
                                    </p:animEffect>
                                  </p:childTnLst>
                                </p:cTn>
                              </p:par>
                              <p:par>
                                <p:cTn id="153" presetID="22" presetClass="entr" presetSubtype="4" fill="hold" nodeType="withEffect">
                                  <p:stCondLst>
                                    <p:cond delay="1250"/>
                                  </p:stCondLst>
                                  <p:childTnLst>
                                    <p:set>
                                      <p:cBhvr>
                                        <p:cTn id="154" dur="1" fill="hold">
                                          <p:stCondLst>
                                            <p:cond delay="0"/>
                                          </p:stCondLst>
                                        </p:cTn>
                                        <p:tgtEl>
                                          <p:spTgt spid="56"/>
                                        </p:tgtEl>
                                        <p:attrNameLst>
                                          <p:attrName>style.visibility</p:attrName>
                                        </p:attrNameLst>
                                      </p:cBhvr>
                                      <p:to>
                                        <p:strVal val="visible"/>
                                      </p:to>
                                    </p:set>
                                    <p:animEffect transition="in" filter="wipe(down)">
                                      <p:cBhvr>
                                        <p:cTn id="155" dur="500"/>
                                        <p:tgtEl>
                                          <p:spTgt spid="56"/>
                                        </p:tgtEl>
                                      </p:cBhvr>
                                    </p:animEffect>
                                  </p:childTnLst>
                                </p:cTn>
                              </p:par>
                              <p:par>
                                <p:cTn id="156" presetID="22" presetClass="entr" presetSubtype="4" fill="hold" nodeType="withEffect">
                                  <p:stCondLst>
                                    <p:cond delay="750"/>
                                  </p:stCondLst>
                                  <p:childTnLst>
                                    <p:set>
                                      <p:cBhvr>
                                        <p:cTn id="157" dur="1" fill="hold">
                                          <p:stCondLst>
                                            <p:cond delay="0"/>
                                          </p:stCondLst>
                                        </p:cTn>
                                        <p:tgtEl>
                                          <p:spTgt spid="92"/>
                                        </p:tgtEl>
                                        <p:attrNameLst>
                                          <p:attrName>style.visibility</p:attrName>
                                        </p:attrNameLst>
                                      </p:cBhvr>
                                      <p:to>
                                        <p:strVal val="visible"/>
                                      </p:to>
                                    </p:set>
                                    <p:animEffect transition="in" filter="wipe(down)">
                                      <p:cBhvr>
                                        <p:cTn id="158" dur="500"/>
                                        <p:tgtEl>
                                          <p:spTgt spid="92"/>
                                        </p:tgtEl>
                                      </p:cBhvr>
                                    </p:animEffect>
                                  </p:childTnLst>
                                </p:cTn>
                              </p:par>
                              <p:par>
                                <p:cTn id="159" presetID="22" presetClass="entr" presetSubtype="4" fill="hold" nodeType="withEffect">
                                  <p:stCondLst>
                                    <p:cond delay="1250"/>
                                  </p:stCondLst>
                                  <p:childTnLst>
                                    <p:set>
                                      <p:cBhvr>
                                        <p:cTn id="160" dur="1" fill="hold">
                                          <p:stCondLst>
                                            <p:cond delay="0"/>
                                          </p:stCondLst>
                                        </p:cTn>
                                        <p:tgtEl>
                                          <p:spTgt spid="100"/>
                                        </p:tgtEl>
                                        <p:attrNameLst>
                                          <p:attrName>style.visibility</p:attrName>
                                        </p:attrNameLst>
                                      </p:cBhvr>
                                      <p:to>
                                        <p:strVal val="visible"/>
                                      </p:to>
                                    </p:set>
                                    <p:animEffect transition="in" filter="wipe(down)">
                                      <p:cBhvr>
                                        <p:cTn id="161" dur="500"/>
                                        <p:tgtEl>
                                          <p:spTgt spid="100"/>
                                        </p:tgtEl>
                                      </p:cBhvr>
                                    </p:animEffect>
                                  </p:childTnLst>
                                </p:cTn>
                              </p:par>
                              <p:par>
                                <p:cTn id="162" presetID="22" presetClass="entr" presetSubtype="4" fill="hold" nodeType="withEffect">
                                  <p:stCondLst>
                                    <p:cond delay="750"/>
                                  </p:stCondLst>
                                  <p:childTnLst>
                                    <p:set>
                                      <p:cBhvr>
                                        <p:cTn id="163" dur="1" fill="hold">
                                          <p:stCondLst>
                                            <p:cond delay="0"/>
                                          </p:stCondLst>
                                        </p:cTn>
                                        <p:tgtEl>
                                          <p:spTgt spid="51"/>
                                        </p:tgtEl>
                                        <p:attrNameLst>
                                          <p:attrName>style.visibility</p:attrName>
                                        </p:attrNameLst>
                                      </p:cBhvr>
                                      <p:to>
                                        <p:strVal val="visible"/>
                                      </p:to>
                                    </p:set>
                                    <p:animEffect transition="in" filter="wipe(down)">
                                      <p:cBhvr>
                                        <p:cTn id="164" dur="500"/>
                                        <p:tgtEl>
                                          <p:spTgt spid="51"/>
                                        </p:tgtEl>
                                      </p:cBhvr>
                                    </p:animEffect>
                                  </p:childTnLst>
                                </p:cTn>
                              </p:par>
                              <p:par>
                                <p:cTn id="165" presetID="22" presetClass="entr" presetSubtype="4" fill="hold" nodeType="withEffect">
                                  <p:stCondLst>
                                    <p:cond delay="1000"/>
                                  </p:stCondLst>
                                  <p:childTnLst>
                                    <p:set>
                                      <p:cBhvr>
                                        <p:cTn id="166" dur="1" fill="hold">
                                          <p:stCondLst>
                                            <p:cond delay="0"/>
                                          </p:stCondLst>
                                        </p:cTn>
                                        <p:tgtEl>
                                          <p:spTgt spid="113"/>
                                        </p:tgtEl>
                                        <p:attrNameLst>
                                          <p:attrName>style.visibility</p:attrName>
                                        </p:attrNameLst>
                                      </p:cBhvr>
                                      <p:to>
                                        <p:strVal val="visible"/>
                                      </p:to>
                                    </p:set>
                                    <p:animEffect transition="in" filter="wipe(down)">
                                      <p:cBhvr>
                                        <p:cTn id="167" dur="500"/>
                                        <p:tgtEl>
                                          <p:spTgt spid="113"/>
                                        </p:tgtEl>
                                      </p:cBhvr>
                                    </p:animEffect>
                                  </p:childTnLst>
                                </p:cTn>
                              </p:par>
                              <p:par>
                                <p:cTn id="168" presetID="22" presetClass="entr" presetSubtype="4" fill="hold" nodeType="withEffect">
                                  <p:stCondLst>
                                    <p:cond delay="750"/>
                                  </p:stCondLst>
                                  <p:childTnLst>
                                    <p:set>
                                      <p:cBhvr>
                                        <p:cTn id="169" dur="1" fill="hold">
                                          <p:stCondLst>
                                            <p:cond delay="0"/>
                                          </p:stCondLst>
                                        </p:cTn>
                                        <p:tgtEl>
                                          <p:spTgt spid="129"/>
                                        </p:tgtEl>
                                        <p:attrNameLst>
                                          <p:attrName>style.visibility</p:attrName>
                                        </p:attrNameLst>
                                      </p:cBhvr>
                                      <p:to>
                                        <p:strVal val="visible"/>
                                      </p:to>
                                    </p:set>
                                    <p:animEffect transition="in" filter="wipe(down)">
                                      <p:cBhvr>
                                        <p:cTn id="170" dur="500"/>
                                        <p:tgtEl>
                                          <p:spTgt spid="129"/>
                                        </p:tgtEl>
                                      </p:cBhvr>
                                    </p:animEffect>
                                  </p:childTnLst>
                                </p:cTn>
                              </p:par>
                              <p:par>
                                <p:cTn id="171" presetID="22" presetClass="entr" presetSubtype="4" fill="hold" nodeType="withEffect">
                                  <p:stCondLst>
                                    <p:cond delay="1000"/>
                                  </p:stCondLst>
                                  <p:childTnLst>
                                    <p:set>
                                      <p:cBhvr>
                                        <p:cTn id="172" dur="1" fill="hold">
                                          <p:stCondLst>
                                            <p:cond delay="0"/>
                                          </p:stCondLst>
                                        </p:cTn>
                                        <p:tgtEl>
                                          <p:spTgt spid="103"/>
                                        </p:tgtEl>
                                        <p:attrNameLst>
                                          <p:attrName>style.visibility</p:attrName>
                                        </p:attrNameLst>
                                      </p:cBhvr>
                                      <p:to>
                                        <p:strVal val="visible"/>
                                      </p:to>
                                    </p:set>
                                    <p:animEffect transition="in" filter="wipe(down)">
                                      <p:cBhvr>
                                        <p:cTn id="173" dur="500"/>
                                        <p:tgtEl>
                                          <p:spTgt spid="103"/>
                                        </p:tgtEl>
                                      </p:cBhvr>
                                    </p:animEffect>
                                  </p:childTnLst>
                                </p:cTn>
                              </p:par>
                              <p:par>
                                <p:cTn id="174" presetID="22" presetClass="entr" presetSubtype="4" fill="hold" nodeType="withEffect">
                                  <p:stCondLst>
                                    <p:cond delay="750"/>
                                  </p:stCondLst>
                                  <p:childTnLst>
                                    <p:set>
                                      <p:cBhvr>
                                        <p:cTn id="175" dur="1" fill="hold">
                                          <p:stCondLst>
                                            <p:cond delay="0"/>
                                          </p:stCondLst>
                                        </p:cTn>
                                        <p:tgtEl>
                                          <p:spTgt spid="61"/>
                                        </p:tgtEl>
                                        <p:attrNameLst>
                                          <p:attrName>style.visibility</p:attrName>
                                        </p:attrNameLst>
                                      </p:cBhvr>
                                      <p:to>
                                        <p:strVal val="visible"/>
                                      </p:to>
                                    </p:set>
                                    <p:animEffect transition="in" filter="wipe(down)">
                                      <p:cBhvr>
                                        <p:cTn id="176" dur="500"/>
                                        <p:tgtEl>
                                          <p:spTgt spid="61"/>
                                        </p:tgtEl>
                                      </p:cBhvr>
                                    </p:animEffect>
                                  </p:childTnLst>
                                </p:cTn>
                              </p:par>
                              <p:par>
                                <p:cTn id="177" presetID="22" presetClass="entr" presetSubtype="4" fill="hold" nodeType="withEffect">
                                  <p:stCondLst>
                                    <p:cond delay="750"/>
                                  </p:stCondLst>
                                  <p:childTnLst>
                                    <p:set>
                                      <p:cBhvr>
                                        <p:cTn id="178" dur="1" fill="hold">
                                          <p:stCondLst>
                                            <p:cond delay="0"/>
                                          </p:stCondLst>
                                        </p:cTn>
                                        <p:tgtEl>
                                          <p:spTgt spid="79"/>
                                        </p:tgtEl>
                                        <p:attrNameLst>
                                          <p:attrName>style.visibility</p:attrName>
                                        </p:attrNameLst>
                                      </p:cBhvr>
                                      <p:to>
                                        <p:strVal val="visible"/>
                                      </p:to>
                                    </p:set>
                                    <p:animEffect transition="in" filter="wipe(down)">
                                      <p:cBhvr>
                                        <p:cTn id="179" dur="500"/>
                                        <p:tgtEl>
                                          <p:spTgt spid="79"/>
                                        </p:tgtEl>
                                      </p:cBhvr>
                                    </p:animEffect>
                                  </p:childTnLst>
                                </p:cTn>
                              </p:par>
                              <p:par>
                                <p:cTn id="180" presetID="22" presetClass="entr" presetSubtype="4" fill="hold" nodeType="withEffect">
                                  <p:stCondLst>
                                    <p:cond delay="1250"/>
                                  </p:stCondLst>
                                  <p:childTnLst>
                                    <p:set>
                                      <p:cBhvr>
                                        <p:cTn id="181" dur="1" fill="hold">
                                          <p:stCondLst>
                                            <p:cond delay="0"/>
                                          </p:stCondLst>
                                        </p:cTn>
                                        <p:tgtEl>
                                          <p:spTgt spid="69"/>
                                        </p:tgtEl>
                                        <p:attrNameLst>
                                          <p:attrName>style.visibility</p:attrName>
                                        </p:attrNameLst>
                                      </p:cBhvr>
                                      <p:to>
                                        <p:strVal val="visible"/>
                                      </p:to>
                                    </p:set>
                                    <p:animEffect transition="in" filter="wipe(down)">
                                      <p:cBhvr>
                                        <p:cTn id="182" dur="500"/>
                                        <p:tgtEl>
                                          <p:spTgt spid="69"/>
                                        </p:tgtEl>
                                      </p:cBhvr>
                                    </p:animEffect>
                                  </p:childTnLst>
                                </p:cTn>
                              </p:par>
                              <p:par>
                                <p:cTn id="183" presetID="22" presetClass="entr" presetSubtype="4" fill="hold" nodeType="withEffect">
                                  <p:stCondLst>
                                    <p:cond delay="750"/>
                                  </p:stCondLst>
                                  <p:childTnLst>
                                    <p:set>
                                      <p:cBhvr>
                                        <p:cTn id="184" dur="1" fill="hold">
                                          <p:stCondLst>
                                            <p:cond delay="0"/>
                                          </p:stCondLst>
                                        </p:cTn>
                                        <p:tgtEl>
                                          <p:spTgt spid="52"/>
                                        </p:tgtEl>
                                        <p:attrNameLst>
                                          <p:attrName>style.visibility</p:attrName>
                                        </p:attrNameLst>
                                      </p:cBhvr>
                                      <p:to>
                                        <p:strVal val="visible"/>
                                      </p:to>
                                    </p:set>
                                    <p:animEffect transition="in" filter="wipe(down)">
                                      <p:cBhvr>
                                        <p:cTn id="185" dur="500"/>
                                        <p:tgtEl>
                                          <p:spTgt spid="52"/>
                                        </p:tgtEl>
                                      </p:cBhvr>
                                    </p:animEffect>
                                  </p:childTnLst>
                                </p:cTn>
                              </p:par>
                              <p:par>
                                <p:cTn id="186" presetID="22" presetClass="entr" presetSubtype="4" fill="hold" nodeType="withEffect">
                                  <p:stCondLst>
                                    <p:cond delay="1000"/>
                                  </p:stCondLst>
                                  <p:childTnLst>
                                    <p:set>
                                      <p:cBhvr>
                                        <p:cTn id="187" dur="1" fill="hold">
                                          <p:stCondLst>
                                            <p:cond delay="0"/>
                                          </p:stCondLst>
                                        </p:cTn>
                                        <p:tgtEl>
                                          <p:spTgt spid="132"/>
                                        </p:tgtEl>
                                        <p:attrNameLst>
                                          <p:attrName>style.visibility</p:attrName>
                                        </p:attrNameLst>
                                      </p:cBhvr>
                                      <p:to>
                                        <p:strVal val="visible"/>
                                      </p:to>
                                    </p:set>
                                    <p:animEffect transition="in" filter="wipe(down)">
                                      <p:cBhvr>
                                        <p:cTn id="188" dur="500"/>
                                        <p:tgtEl>
                                          <p:spTgt spid="132"/>
                                        </p:tgtEl>
                                      </p:cBhvr>
                                    </p:animEffect>
                                  </p:childTnLst>
                                </p:cTn>
                              </p:par>
                              <p:par>
                                <p:cTn id="189" presetID="22" presetClass="entr" presetSubtype="4" fill="hold" nodeType="withEffect">
                                  <p:stCondLst>
                                    <p:cond delay="750"/>
                                  </p:stCondLst>
                                  <p:childTnLst>
                                    <p:set>
                                      <p:cBhvr>
                                        <p:cTn id="190" dur="1" fill="hold">
                                          <p:stCondLst>
                                            <p:cond delay="0"/>
                                          </p:stCondLst>
                                        </p:cTn>
                                        <p:tgtEl>
                                          <p:spTgt spid="122"/>
                                        </p:tgtEl>
                                        <p:attrNameLst>
                                          <p:attrName>style.visibility</p:attrName>
                                        </p:attrNameLst>
                                      </p:cBhvr>
                                      <p:to>
                                        <p:strVal val="visible"/>
                                      </p:to>
                                    </p:set>
                                    <p:animEffect transition="in" filter="wipe(down)">
                                      <p:cBhvr>
                                        <p:cTn id="191" dur="500"/>
                                        <p:tgtEl>
                                          <p:spTgt spid="122"/>
                                        </p:tgtEl>
                                      </p:cBhvr>
                                    </p:animEffect>
                                  </p:childTnLst>
                                </p:cTn>
                              </p:par>
                              <p:par>
                                <p:cTn id="192" presetID="22" presetClass="entr" presetSubtype="4" fill="hold" nodeType="withEffect">
                                  <p:stCondLst>
                                    <p:cond delay="1250"/>
                                  </p:stCondLst>
                                  <p:childTnLst>
                                    <p:set>
                                      <p:cBhvr>
                                        <p:cTn id="193" dur="1" fill="hold">
                                          <p:stCondLst>
                                            <p:cond delay="0"/>
                                          </p:stCondLst>
                                        </p:cTn>
                                        <p:tgtEl>
                                          <p:spTgt spid="119"/>
                                        </p:tgtEl>
                                        <p:attrNameLst>
                                          <p:attrName>style.visibility</p:attrName>
                                        </p:attrNameLst>
                                      </p:cBhvr>
                                      <p:to>
                                        <p:strVal val="visible"/>
                                      </p:to>
                                    </p:set>
                                    <p:animEffect transition="in" filter="wipe(down)">
                                      <p:cBhvr>
                                        <p:cTn id="194" dur="500"/>
                                        <p:tgtEl>
                                          <p:spTgt spid="119"/>
                                        </p:tgtEl>
                                      </p:cBhvr>
                                    </p:animEffect>
                                  </p:childTnLst>
                                </p:cTn>
                              </p:par>
                              <p:par>
                                <p:cTn id="195" presetID="22" presetClass="entr" presetSubtype="4" fill="hold" nodeType="withEffect">
                                  <p:stCondLst>
                                    <p:cond delay="750"/>
                                  </p:stCondLst>
                                  <p:childTnLst>
                                    <p:set>
                                      <p:cBhvr>
                                        <p:cTn id="196" dur="1" fill="hold">
                                          <p:stCondLst>
                                            <p:cond delay="0"/>
                                          </p:stCondLst>
                                        </p:cTn>
                                        <p:tgtEl>
                                          <p:spTgt spid="126"/>
                                        </p:tgtEl>
                                        <p:attrNameLst>
                                          <p:attrName>style.visibility</p:attrName>
                                        </p:attrNameLst>
                                      </p:cBhvr>
                                      <p:to>
                                        <p:strVal val="visible"/>
                                      </p:to>
                                    </p:set>
                                    <p:animEffect transition="in" filter="wipe(down)">
                                      <p:cBhvr>
                                        <p:cTn id="197" dur="500"/>
                                        <p:tgtEl>
                                          <p:spTgt spid="126"/>
                                        </p:tgtEl>
                                      </p:cBhvr>
                                    </p:animEffect>
                                  </p:childTnLst>
                                </p:cTn>
                              </p:par>
                              <p:par>
                                <p:cTn id="198" presetID="22" presetClass="entr" presetSubtype="4" fill="hold" nodeType="withEffect">
                                  <p:stCondLst>
                                    <p:cond delay="750"/>
                                  </p:stCondLst>
                                  <p:childTnLst>
                                    <p:set>
                                      <p:cBhvr>
                                        <p:cTn id="199" dur="1" fill="hold">
                                          <p:stCondLst>
                                            <p:cond delay="0"/>
                                          </p:stCondLst>
                                        </p:cTn>
                                        <p:tgtEl>
                                          <p:spTgt spid="141"/>
                                        </p:tgtEl>
                                        <p:attrNameLst>
                                          <p:attrName>style.visibility</p:attrName>
                                        </p:attrNameLst>
                                      </p:cBhvr>
                                      <p:to>
                                        <p:strVal val="visible"/>
                                      </p:to>
                                    </p:set>
                                    <p:animEffect transition="in" filter="wipe(down)">
                                      <p:cBhvr>
                                        <p:cTn id="200" dur="500"/>
                                        <p:tgtEl>
                                          <p:spTgt spid="141"/>
                                        </p:tgtEl>
                                      </p:cBhvr>
                                    </p:animEffect>
                                  </p:childTnLst>
                                </p:cTn>
                              </p:par>
                              <p:par>
                                <p:cTn id="201" presetID="22" presetClass="entr" presetSubtype="4" fill="hold" nodeType="withEffect">
                                  <p:stCondLst>
                                    <p:cond delay="1000"/>
                                  </p:stCondLst>
                                  <p:childTnLst>
                                    <p:set>
                                      <p:cBhvr>
                                        <p:cTn id="202" dur="1" fill="hold">
                                          <p:stCondLst>
                                            <p:cond delay="0"/>
                                          </p:stCondLst>
                                        </p:cTn>
                                        <p:tgtEl>
                                          <p:spTgt spid="76"/>
                                        </p:tgtEl>
                                        <p:attrNameLst>
                                          <p:attrName>style.visibility</p:attrName>
                                        </p:attrNameLst>
                                      </p:cBhvr>
                                      <p:to>
                                        <p:strVal val="visible"/>
                                      </p:to>
                                    </p:set>
                                    <p:animEffect transition="in" filter="wipe(down)">
                                      <p:cBhvr>
                                        <p:cTn id="203" dur="500"/>
                                        <p:tgtEl>
                                          <p:spTgt spid="76"/>
                                        </p:tgtEl>
                                      </p:cBhvr>
                                    </p:animEffect>
                                  </p:childTnLst>
                                </p:cTn>
                              </p:par>
                              <p:par>
                                <p:cTn id="204" presetID="22" presetClass="entr" presetSubtype="4" fill="hold" nodeType="withEffect">
                                  <p:stCondLst>
                                    <p:cond delay="750"/>
                                  </p:stCondLst>
                                  <p:childTnLst>
                                    <p:set>
                                      <p:cBhvr>
                                        <p:cTn id="205" dur="1" fill="hold">
                                          <p:stCondLst>
                                            <p:cond delay="0"/>
                                          </p:stCondLst>
                                        </p:cTn>
                                        <p:tgtEl>
                                          <p:spTgt spid="88"/>
                                        </p:tgtEl>
                                        <p:attrNameLst>
                                          <p:attrName>style.visibility</p:attrName>
                                        </p:attrNameLst>
                                      </p:cBhvr>
                                      <p:to>
                                        <p:strVal val="visible"/>
                                      </p:to>
                                    </p:set>
                                    <p:animEffect transition="in" filter="wipe(down)">
                                      <p:cBhvr>
                                        <p:cTn id="206" dur="500"/>
                                        <p:tgtEl>
                                          <p:spTgt spid="88"/>
                                        </p:tgtEl>
                                      </p:cBhvr>
                                    </p:animEffect>
                                  </p:childTnLst>
                                </p:cTn>
                              </p:par>
                              <p:par>
                                <p:cTn id="207" presetID="22" presetClass="entr" presetSubtype="4" fill="hold" nodeType="withEffect">
                                  <p:stCondLst>
                                    <p:cond delay="750"/>
                                  </p:stCondLst>
                                  <p:childTnLst>
                                    <p:set>
                                      <p:cBhvr>
                                        <p:cTn id="208" dur="1" fill="hold">
                                          <p:stCondLst>
                                            <p:cond delay="0"/>
                                          </p:stCondLst>
                                        </p:cTn>
                                        <p:tgtEl>
                                          <p:spTgt spid="138"/>
                                        </p:tgtEl>
                                        <p:attrNameLst>
                                          <p:attrName>style.visibility</p:attrName>
                                        </p:attrNameLst>
                                      </p:cBhvr>
                                      <p:to>
                                        <p:strVal val="visible"/>
                                      </p:to>
                                    </p:set>
                                    <p:animEffect transition="in" filter="wipe(down)">
                                      <p:cBhvr>
                                        <p:cTn id="209" dur="500"/>
                                        <p:tgtEl>
                                          <p:spTgt spid="138"/>
                                        </p:tgtEl>
                                      </p:cBhvr>
                                    </p:animEffect>
                                  </p:childTnLst>
                                </p:cTn>
                              </p:par>
                              <p:par>
                                <p:cTn id="210" presetID="22" presetClass="entr" presetSubtype="4" fill="hold" nodeType="withEffect">
                                  <p:stCondLst>
                                    <p:cond delay="1250"/>
                                  </p:stCondLst>
                                  <p:childTnLst>
                                    <p:set>
                                      <p:cBhvr>
                                        <p:cTn id="211" dur="1" fill="hold">
                                          <p:stCondLst>
                                            <p:cond delay="0"/>
                                          </p:stCondLst>
                                        </p:cTn>
                                        <p:tgtEl>
                                          <p:spTgt spid="135"/>
                                        </p:tgtEl>
                                        <p:attrNameLst>
                                          <p:attrName>style.visibility</p:attrName>
                                        </p:attrNameLst>
                                      </p:cBhvr>
                                      <p:to>
                                        <p:strVal val="visible"/>
                                      </p:to>
                                    </p:set>
                                    <p:animEffect transition="in" filter="wipe(down)">
                                      <p:cBhvr>
                                        <p:cTn id="212" dur="500"/>
                                        <p:tgtEl>
                                          <p:spTgt spid="135"/>
                                        </p:tgtEl>
                                      </p:cBhvr>
                                    </p:animEffect>
                                  </p:childTnLst>
                                </p:cTn>
                              </p:par>
                              <p:par>
                                <p:cTn id="213" presetID="22" presetClass="entr" presetSubtype="4" fill="hold" nodeType="withEffect">
                                  <p:stCondLst>
                                    <p:cond delay="750"/>
                                  </p:stCondLst>
                                  <p:childTnLst>
                                    <p:set>
                                      <p:cBhvr>
                                        <p:cTn id="214" dur="1" fill="hold">
                                          <p:stCondLst>
                                            <p:cond delay="0"/>
                                          </p:stCondLst>
                                        </p:cTn>
                                        <p:tgtEl>
                                          <p:spTgt spid="53"/>
                                        </p:tgtEl>
                                        <p:attrNameLst>
                                          <p:attrName>style.visibility</p:attrName>
                                        </p:attrNameLst>
                                      </p:cBhvr>
                                      <p:to>
                                        <p:strVal val="visible"/>
                                      </p:to>
                                    </p:set>
                                    <p:animEffect transition="in" filter="wipe(down)">
                                      <p:cBhvr>
                                        <p:cTn id="215" dur="500"/>
                                        <p:tgtEl>
                                          <p:spTgt spid="53"/>
                                        </p:tgtEl>
                                      </p:cBhvr>
                                    </p:animEffect>
                                  </p:childTnLst>
                                </p:cTn>
                              </p:par>
                              <p:par>
                                <p:cTn id="216" presetID="22" presetClass="entr" presetSubtype="4" fill="hold" nodeType="withEffect">
                                  <p:stCondLst>
                                    <p:cond delay="1250"/>
                                  </p:stCondLst>
                                  <p:childTnLst>
                                    <p:set>
                                      <p:cBhvr>
                                        <p:cTn id="217" dur="1" fill="hold">
                                          <p:stCondLst>
                                            <p:cond delay="0"/>
                                          </p:stCondLst>
                                        </p:cTn>
                                        <p:tgtEl>
                                          <p:spTgt spid="116"/>
                                        </p:tgtEl>
                                        <p:attrNameLst>
                                          <p:attrName>style.visibility</p:attrName>
                                        </p:attrNameLst>
                                      </p:cBhvr>
                                      <p:to>
                                        <p:strVal val="visible"/>
                                      </p:to>
                                    </p:set>
                                    <p:animEffect transition="in" filter="wipe(down)">
                                      <p:cBhvr>
                                        <p:cTn id="218" dur="500"/>
                                        <p:tgtEl>
                                          <p:spTgt spid="116"/>
                                        </p:tgtEl>
                                      </p:cBhvr>
                                    </p:animEffect>
                                  </p:childTnLst>
                                </p:cTn>
                              </p:par>
                              <p:par>
                                <p:cTn id="219" presetID="22" presetClass="entr" presetSubtype="4" fill="hold" nodeType="withEffect">
                                  <p:stCondLst>
                                    <p:cond delay="1000"/>
                                  </p:stCondLst>
                                  <p:childTnLst>
                                    <p:set>
                                      <p:cBhvr>
                                        <p:cTn id="220" dur="1" fill="hold">
                                          <p:stCondLst>
                                            <p:cond delay="0"/>
                                          </p:stCondLst>
                                        </p:cTn>
                                        <p:tgtEl>
                                          <p:spTgt spid="85"/>
                                        </p:tgtEl>
                                        <p:attrNameLst>
                                          <p:attrName>style.visibility</p:attrName>
                                        </p:attrNameLst>
                                      </p:cBhvr>
                                      <p:to>
                                        <p:strVal val="visible"/>
                                      </p:to>
                                    </p:set>
                                    <p:animEffect transition="in" filter="wipe(down)">
                                      <p:cBhvr>
                                        <p:cTn id="221" dur="500"/>
                                        <p:tgtEl>
                                          <p:spTgt spid="85"/>
                                        </p:tgtEl>
                                      </p:cBhvr>
                                    </p:animEffect>
                                  </p:childTnLst>
                                </p:cTn>
                              </p:par>
                              <p:par>
                                <p:cTn id="222" presetID="22" presetClass="entr" presetSubtype="4" fill="hold" nodeType="withEffect">
                                  <p:stCondLst>
                                    <p:cond delay="750"/>
                                  </p:stCondLst>
                                  <p:childTnLst>
                                    <p:set>
                                      <p:cBhvr>
                                        <p:cTn id="223" dur="1" fill="hold">
                                          <p:stCondLst>
                                            <p:cond delay="0"/>
                                          </p:stCondLst>
                                        </p:cTn>
                                        <p:tgtEl>
                                          <p:spTgt spid="66"/>
                                        </p:tgtEl>
                                        <p:attrNameLst>
                                          <p:attrName>style.visibility</p:attrName>
                                        </p:attrNameLst>
                                      </p:cBhvr>
                                      <p:to>
                                        <p:strVal val="visible"/>
                                      </p:to>
                                    </p:set>
                                    <p:animEffect transition="in" filter="wipe(down)">
                                      <p:cBhvr>
                                        <p:cTn id="22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39" grpId="0" animBg="1"/>
      <p:bldP spid="82" grpId="0" animBg="1"/>
      <p:bldP spid="99" grpId="0" animBg="1"/>
      <p:bldP spid="108" grpId="0" animBg="1"/>
      <p:bldP spid="27" grpId="0" animBg="1"/>
      <p:bldP spid="110" grpId="0" animBg="1"/>
      <p:bldP spid="46" grpId="0" animBg="1"/>
      <p:bldP spid="44"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B4808CA-B522-4250-88D6-6D6919787AA7}"/>
              </a:ext>
            </a:extLst>
          </p:cNvPr>
          <p:cNvSpPr>
            <a:spLocks noGrp="1"/>
          </p:cNvSpPr>
          <p:nvPr>
            <p:ph type="title"/>
          </p:nvPr>
        </p:nvSpPr>
        <p:spPr>
          <a:xfrm>
            <a:off x="588263" y="457200"/>
            <a:ext cx="11018520" cy="1107996"/>
          </a:xfrm>
        </p:spPr>
        <p:txBody>
          <a:bodyPr>
            <a:normAutofit fontScale="90000"/>
          </a:bodyPr>
          <a:lstStyle/>
          <a:p>
            <a:r>
              <a:rPr lang="en-CA" dirty="0"/>
              <a:t>Containers in Azure: </a:t>
            </a:r>
            <a:r>
              <a:rPr lang="en-US" dirty="0"/>
              <a:t>a complete Set of Choices</a:t>
            </a:r>
            <a:br>
              <a:rPr lang="en-CA" dirty="0"/>
            </a:br>
            <a:endParaRPr lang="en-CA" dirty="0"/>
          </a:p>
        </p:txBody>
      </p:sp>
      <p:grpSp>
        <p:nvGrpSpPr>
          <p:cNvPr id="23" name="Group 3">
            <a:extLst>
              <a:ext uri="{FF2B5EF4-FFF2-40B4-BE49-F238E27FC236}">
                <a16:creationId xmlns:a16="http://schemas.microsoft.com/office/drawing/2014/main" id="{6F21C947-7EE2-47C0-8D3A-84C12F5BB10E}"/>
              </a:ext>
            </a:extLst>
          </p:cNvPr>
          <p:cNvGrpSpPr/>
          <p:nvPr/>
        </p:nvGrpSpPr>
        <p:grpSpPr>
          <a:xfrm>
            <a:off x="10249930" y="2565361"/>
            <a:ext cx="1419339" cy="1419339"/>
            <a:chOff x="10316328" y="2651718"/>
            <a:chExt cx="1447800" cy="1447800"/>
          </a:xfrm>
        </p:grpSpPr>
        <p:sp>
          <p:nvSpPr>
            <p:cNvPr id="24" name="Oval 17">
              <a:extLst>
                <a:ext uri="{FF2B5EF4-FFF2-40B4-BE49-F238E27FC236}">
                  <a16:creationId xmlns:a16="http://schemas.microsoft.com/office/drawing/2014/main" id="{21FFB4DC-290B-44CC-B74B-79A38D222458}"/>
                </a:ext>
              </a:extLst>
            </p:cNvPr>
            <p:cNvSpPr/>
            <p:nvPr/>
          </p:nvSpPr>
          <p:spPr bwMode="auto">
            <a:xfrm>
              <a:off x="10316328"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25" name="Graphic 22">
              <a:extLst>
                <a:ext uri="{FF2B5EF4-FFF2-40B4-BE49-F238E27FC236}">
                  <a16:creationId xmlns:a16="http://schemas.microsoft.com/office/drawing/2014/main" id="{1D9218E3-5AB5-4C49-B6A7-3C1FFB923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6534" y="2916470"/>
              <a:ext cx="901020" cy="901020"/>
            </a:xfrm>
            <a:prstGeom prst="rect">
              <a:avLst/>
            </a:prstGeom>
          </p:spPr>
        </p:pic>
      </p:grpSp>
      <p:sp>
        <p:nvSpPr>
          <p:cNvPr id="26" name="Oval 19">
            <a:extLst>
              <a:ext uri="{FF2B5EF4-FFF2-40B4-BE49-F238E27FC236}">
                <a16:creationId xmlns:a16="http://schemas.microsoft.com/office/drawing/2014/main" id="{20F74546-23E5-4E39-A426-EDD7E25670FA}"/>
              </a:ext>
            </a:extLst>
          </p:cNvPr>
          <p:cNvSpPr/>
          <p:nvPr/>
        </p:nvSpPr>
        <p:spPr bwMode="auto">
          <a:xfrm>
            <a:off x="2958683" y="2575804"/>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grpSp>
        <p:nvGrpSpPr>
          <p:cNvPr id="27" name="Group 1">
            <a:extLst>
              <a:ext uri="{FF2B5EF4-FFF2-40B4-BE49-F238E27FC236}">
                <a16:creationId xmlns:a16="http://schemas.microsoft.com/office/drawing/2014/main" id="{F43E3534-BBFA-420B-80F8-C76546905EA3}"/>
              </a:ext>
            </a:extLst>
          </p:cNvPr>
          <p:cNvGrpSpPr/>
          <p:nvPr/>
        </p:nvGrpSpPr>
        <p:grpSpPr>
          <a:xfrm>
            <a:off x="565906" y="2565357"/>
            <a:ext cx="1419339" cy="1419339"/>
            <a:chOff x="7793087" y="2651718"/>
            <a:chExt cx="1447800" cy="1447800"/>
          </a:xfrm>
        </p:grpSpPr>
        <p:sp>
          <p:nvSpPr>
            <p:cNvPr id="28" name="Oval 10">
              <a:extLst>
                <a:ext uri="{FF2B5EF4-FFF2-40B4-BE49-F238E27FC236}">
                  <a16:creationId xmlns:a16="http://schemas.microsoft.com/office/drawing/2014/main" id="{162AA049-035C-4BD5-A8D6-740698259871}"/>
                </a:ext>
              </a:extLst>
            </p:cNvPr>
            <p:cNvSpPr/>
            <p:nvPr/>
          </p:nvSpPr>
          <p:spPr bwMode="auto">
            <a:xfrm>
              <a:off x="779308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29" name="Graphic 2">
              <a:extLst>
                <a:ext uri="{FF2B5EF4-FFF2-40B4-BE49-F238E27FC236}">
                  <a16:creationId xmlns:a16="http://schemas.microsoft.com/office/drawing/2014/main" id="{1F26690F-2E83-40BD-BB06-852C3BB8E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6658" y="2873078"/>
              <a:ext cx="987804" cy="987804"/>
            </a:xfrm>
            <a:prstGeom prst="rect">
              <a:avLst/>
            </a:prstGeom>
          </p:spPr>
        </p:pic>
      </p:grpSp>
      <p:grpSp>
        <p:nvGrpSpPr>
          <p:cNvPr id="30" name="Group 5">
            <a:extLst>
              <a:ext uri="{FF2B5EF4-FFF2-40B4-BE49-F238E27FC236}">
                <a16:creationId xmlns:a16="http://schemas.microsoft.com/office/drawing/2014/main" id="{45B5958B-A833-4993-8256-4B20C397D794}"/>
              </a:ext>
            </a:extLst>
          </p:cNvPr>
          <p:cNvGrpSpPr/>
          <p:nvPr/>
        </p:nvGrpSpPr>
        <p:grpSpPr>
          <a:xfrm>
            <a:off x="5054617" y="2575800"/>
            <a:ext cx="2082766" cy="1429782"/>
            <a:chOff x="2410932" y="2641066"/>
            <a:chExt cx="2124530" cy="1458452"/>
          </a:xfrm>
        </p:grpSpPr>
        <p:sp>
          <p:nvSpPr>
            <p:cNvPr id="31" name="Oval 18">
              <a:extLst>
                <a:ext uri="{FF2B5EF4-FFF2-40B4-BE49-F238E27FC236}">
                  <a16:creationId xmlns:a16="http://schemas.microsoft.com/office/drawing/2014/main" id="{C9D3512B-33FC-4CD3-BF6D-C271EDFDBB7D}"/>
                </a:ext>
              </a:extLst>
            </p:cNvPr>
            <p:cNvSpPr/>
            <p:nvPr/>
          </p:nvSpPr>
          <p:spPr bwMode="auto">
            <a:xfrm>
              <a:off x="274929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2" name="Picture 10" descr="https://www.packet.net/media/images/m7S2-kubernetes.png">
              <a:extLst>
                <a:ext uri="{FF2B5EF4-FFF2-40B4-BE49-F238E27FC236}">
                  <a16:creationId xmlns:a16="http://schemas.microsoft.com/office/drawing/2014/main" id="{1AA1D85A-1EFA-4C6A-91D4-4B61D0F53B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84D500B9-1401-48FF-A8CB-6CE62E171CDE}"/>
              </a:ext>
            </a:extLst>
          </p:cNvPr>
          <p:cNvSpPr/>
          <p:nvPr/>
        </p:nvSpPr>
        <p:spPr bwMode="auto">
          <a:xfrm>
            <a:off x="7252465"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Container Instances</a:t>
            </a:r>
          </a:p>
        </p:txBody>
      </p:sp>
      <p:grpSp>
        <p:nvGrpSpPr>
          <p:cNvPr id="34" name="Group 6">
            <a:extLst>
              <a:ext uri="{FF2B5EF4-FFF2-40B4-BE49-F238E27FC236}">
                <a16:creationId xmlns:a16="http://schemas.microsoft.com/office/drawing/2014/main" id="{C18333D5-3520-41C8-91B9-1C93E2676217}"/>
              </a:ext>
            </a:extLst>
          </p:cNvPr>
          <p:cNvGrpSpPr/>
          <p:nvPr/>
        </p:nvGrpSpPr>
        <p:grpSpPr>
          <a:xfrm>
            <a:off x="7927576" y="2571332"/>
            <a:ext cx="1419339" cy="1419339"/>
            <a:chOff x="297606" y="2651718"/>
            <a:chExt cx="1447800" cy="1447800"/>
          </a:xfrm>
        </p:grpSpPr>
        <p:sp>
          <p:nvSpPr>
            <p:cNvPr id="35" name="Oval 35">
              <a:extLst>
                <a:ext uri="{FF2B5EF4-FFF2-40B4-BE49-F238E27FC236}">
                  <a16:creationId xmlns:a16="http://schemas.microsoft.com/office/drawing/2014/main" id="{1CB9AE13-09AB-4084-95C7-E88D34445396}"/>
                </a:ext>
              </a:extLst>
            </p:cNvPr>
            <p:cNvSpPr/>
            <p:nvPr/>
          </p:nvSpPr>
          <p:spPr bwMode="auto">
            <a:xfrm>
              <a:off x="297606"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6" name="Picture 36">
              <a:extLst>
                <a:ext uri="{FF2B5EF4-FFF2-40B4-BE49-F238E27FC236}">
                  <a16:creationId xmlns:a16="http://schemas.microsoft.com/office/drawing/2014/main" id="{72FF5545-DF71-4B0F-9F11-D098DB58E4F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37" name="Rectangle 36">
            <a:extLst>
              <a:ext uri="{FF2B5EF4-FFF2-40B4-BE49-F238E27FC236}">
                <a16:creationId xmlns:a16="http://schemas.microsoft.com/office/drawing/2014/main" id="{DD0C235B-D296-4FB1-8FD1-A04ED0DCEFC6}"/>
              </a:ext>
            </a:extLst>
          </p:cNvPr>
          <p:cNvSpPr/>
          <p:nvPr/>
        </p:nvSpPr>
        <p:spPr bwMode="auto">
          <a:xfrm>
            <a:off x="9565306" y="4129362"/>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Batch</a:t>
            </a:r>
          </a:p>
        </p:txBody>
      </p:sp>
      <p:sp>
        <p:nvSpPr>
          <p:cNvPr id="38" name="Rectangle 37">
            <a:extLst>
              <a:ext uri="{FF2B5EF4-FFF2-40B4-BE49-F238E27FC236}">
                <a16:creationId xmlns:a16="http://schemas.microsoft.com/office/drawing/2014/main" id="{37FA8DAA-670C-43A1-9454-E59EF5B86BC8}"/>
              </a:ext>
            </a:extLst>
          </p:cNvPr>
          <p:cNvSpPr/>
          <p:nvPr/>
        </p:nvSpPr>
        <p:spPr bwMode="auto">
          <a:xfrm>
            <a:off x="2274060"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Service Fabric</a:t>
            </a:r>
          </a:p>
        </p:txBody>
      </p:sp>
      <p:sp>
        <p:nvSpPr>
          <p:cNvPr id="39" name="Rectangle 38">
            <a:extLst>
              <a:ext uri="{FF2B5EF4-FFF2-40B4-BE49-F238E27FC236}">
                <a16:creationId xmlns:a16="http://schemas.microsoft.com/office/drawing/2014/main" id="{FEB03359-EB58-4267-8286-21507FA10E91}"/>
              </a:ext>
            </a:extLst>
          </p:cNvPr>
          <p:cNvSpPr/>
          <p:nvPr/>
        </p:nvSpPr>
        <p:spPr bwMode="auto">
          <a:xfrm>
            <a:off x="4711223" y="4154986"/>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Kubernetes Service</a:t>
            </a:r>
          </a:p>
        </p:txBody>
      </p:sp>
      <p:sp>
        <p:nvSpPr>
          <p:cNvPr id="40" name="Rectangle 39">
            <a:extLst>
              <a:ext uri="{FF2B5EF4-FFF2-40B4-BE49-F238E27FC236}">
                <a16:creationId xmlns:a16="http://schemas.microsoft.com/office/drawing/2014/main" id="{F5B9089C-E745-4475-8707-D9BFBA39CD79}"/>
              </a:ext>
            </a:extLst>
          </p:cNvPr>
          <p:cNvSpPr/>
          <p:nvPr/>
        </p:nvSpPr>
        <p:spPr bwMode="auto">
          <a:xfrm>
            <a:off x="-118717" y="4144543"/>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App Service</a:t>
            </a:r>
          </a:p>
        </p:txBody>
      </p:sp>
      <p:pic>
        <p:nvPicPr>
          <p:cNvPr id="41" name="Graphic 29">
            <a:extLst>
              <a:ext uri="{FF2B5EF4-FFF2-40B4-BE49-F238E27FC236}">
                <a16:creationId xmlns:a16="http://schemas.microsoft.com/office/drawing/2014/main" id="{B6DFD459-176C-4BD2-AD5C-3633FA2923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5061" y="2710903"/>
            <a:ext cx="1043978" cy="1059471"/>
          </a:xfrm>
          <a:prstGeom prst="rect">
            <a:avLst/>
          </a:prstGeom>
        </p:spPr>
      </p:pic>
      <p:sp>
        <p:nvSpPr>
          <p:cNvPr id="2" name="Espace réservé du numéro de diapositive 1">
            <a:extLst>
              <a:ext uri="{FF2B5EF4-FFF2-40B4-BE49-F238E27FC236}">
                <a16:creationId xmlns:a16="http://schemas.microsoft.com/office/drawing/2014/main" id="{6F8AB153-4E0D-4BDB-BD29-327134A5CD24}"/>
              </a:ext>
            </a:extLst>
          </p:cNvPr>
          <p:cNvSpPr>
            <a:spLocks noGrp="1"/>
          </p:cNvSpPr>
          <p:nvPr>
            <p:ph type="sldNum" sz="quarter" idx="12"/>
          </p:nvPr>
        </p:nvSpPr>
        <p:spPr/>
        <p:txBody>
          <a:bodyPr/>
          <a:lstStyle/>
          <a:p>
            <a:fld id="{0EFDBB62-51A6-458B-9095-D34BA3CCCFDF}" type="slidenum">
              <a:rPr lang="en-CA" smtClean="0"/>
              <a:t>13</a:t>
            </a:fld>
            <a:endParaRPr lang="en-CA"/>
          </a:p>
        </p:txBody>
      </p:sp>
    </p:spTree>
    <p:extLst>
      <p:ext uri="{BB962C8B-B14F-4D97-AF65-F5344CB8AC3E}">
        <p14:creationId xmlns:p14="http://schemas.microsoft.com/office/powerpoint/2010/main" val="322591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A916A-83C2-4A52-BE00-8F316A21B926}"/>
              </a:ext>
            </a:extLst>
          </p:cNvPr>
          <p:cNvSpPr>
            <a:spLocks noGrp="1"/>
          </p:cNvSpPr>
          <p:nvPr>
            <p:ph type="title"/>
          </p:nvPr>
        </p:nvSpPr>
        <p:spPr/>
        <p:txBody>
          <a:bodyPr/>
          <a:lstStyle/>
          <a:p>
            <a:r>
              <a:rPr lang="en-CA" dirty="0"/>
              <a:t>PaaS vs CaaS vs FaaS</a:t>
            </a:r>
          </a:p>
        </p:txBody>
      </p:sp>
      <p:sp>
        <p:nvSpPr>
          <p:cNvPr id="3" name="Espace réservé du texte 2">
            <a:extLst>
              <a:ext uri="{FF2B5EF4-FFF2-40B4-BE49-F238E27FC236}">
                <a16:creationId xmlns:a16="http://schemas.microsoft.com/office/drawing/2014/main" id="{2CDC2040-00F5-4C55-A156-800F6579449A}"/>
              </a:ext>
            </a:extLst>
          </p:cNvPr>
          <p:cNvSpPr>
            <a:spLocks noGrp="1"/>
          </p:cNvSpPr>
          <p:nvPr>
            <p:ph type="body" sz="quarter" idx="10"/>
          </p:nvPr>
        </p:nvSpPr>
        <p:spPr>
          <a:xfrm>
            <a:off x="178135" y="2082613"/>
            <a:ext cx="3927804" cy="4410259"/>
          </a:xfrm>
        </p:spPr>
        <p:style>
          <a:lnRef idx="2">
            <a:schemeClr val="accent1"/>
          </a:lnRef>
          <a:fillRef idx="1">
            <a:schemeClr val="lt1"/>
          </a:fillRef>
          <a:effectRef idx="0">
            <a:schemeClr val="accent1"/>
          </a:effectRef>
          <a:fontRef idx="minor">
            <a:schemeClr val="dk1"/>
          </a:fontRef>
        </p:style>
        <p:txBody>
          <a:bodyPr/>
          <a:lstStyle/>
          <a:p>
            <a:endParaRPr lang="en-CA" dirty="0">
              <a:solidFill>
                <a:schemeClr val="tx1"/>
              </a:solidFill>
            </a:endParaRPr>
          </a:p>
          <a:p>
            <a:pPr algn="ctr"/>
            <a:r>
              <a:rPr lang="en-CA" dirty="0">
                <a:solidFill>
                  <a:schemeClr val="tx1"/>
                </a:solidFill>
              </a:rPr>
              <a:t>PaaS et CaaS</a:t>
            </a:r>
          </a:p>
          <a:p>
            <a:r>
              <a:rPr lang="en-CA" sz="2400" dirty="0">
                <a:solidFill>
                  <a:schemeClr val="tx1"/>
                </a:solidFill>
              </a:rPr>
              <a:t>Azure Service Fabric</a:t>
            </a:r>
          </a:p>
          <a:p>
            <a:r>
              <a:rPr lang="en-CA" sz="2400" dirty="0">
                <a:solidFill>
                  <a:schemeClr val="tx1"/>
                </a:solidFill>
              </a:rPr>
              <a:t>Azure Service Fabric Mesh</a:t>
            </a:r>
          </a:p>
          <a:p>
            <a:endParaRPr lang="en-US" dirty="0">
              <a:solidFill>
                <a:schemeClr val="tx1"/>
              </a:solidFill>
            </a:endParaRPr>
          </a:p>
        </p:txBody>
      </p:sp>
      <p:sp>
        <p:nvSpPr>
          <p:cNvPr id="4" name="Espace réservé du texte 3">
            <a:extLst>
              <a:ext uri="{FF2B5EF4-FFF2-40B4-BE49-F238E27FC236}">
                <a16:creationId xmlns:a16="http://schemas.microsoft.com/office/drawing/2014/main" id="{D93DD81D-D2BB-414B-A234-B636218CEE34}"/>
              </a:ext>
            </a:extLst>
          </p:cNvPr>
          <p:cNvSpPr>
            <a:spLocks noGrp="1"/>
          </p:cNvSpPr>
          <p:nvPr>
            <p:ph type="body" sz="quarter" idx="11"/>
          </p:nvPr>
        </p:nvSpPr>
        <p:spPr>
          <a:xfrm>
            <a:off x="4158259" y="2082614"/>
            <a:ext cx="3927804" cy="4410258"/>
          </a:xfrm>
        </p:spPr>
        <p:style>
          <a:lnRef idx="2">
            <a:schemeClr val="accent2"/>
          </a:lnRef>
          <a:fillRef idx="1">
            <a:schemeClr val="lt1"/>
          </a:fillRef>
          <a:effectRef idx="0">
            <a:schemeClr val="accent2"/>
          </a:effectRef>
          <a:fontRef idx="minor">
            <a:schemeClr val="dk1"/>
          </a:fontRef>
        </p:style>
        <p:txBody>
          <a:bodyPr/>
          <a:lstStyle/>
          <a:p>
            <a:endParaRPr lang="en-CA" dirty="0">
              <a:solidFill>
                <a:schemeClr val="tx1"/>
              </a:solidFill>
            </a:endParaRPr>
          </a:p>
          <a:p>
            <a:pPr algn="ctr"/>
            <a:r>
              <a:rPr lang="en-CA" dirty="0">
                <a:solidFill>
                  <a:schemeClr val="tx1"/>
                </a:solidFill>
              </a:rPr>
              <a:t>CaaS</a:t>
            </a:r>
          </a:p>
          <a:p>
            <a:r>
              <a:rPr lang="en-CA" sz="2800" dirty="0">
                <a:solidFill>
                  <a:schemeClr val="tx1"/>
                </a:solidFill>
              </a:rPr>
              <a:t>Azure Container Instance</a:t>
            </a:r>
          </a:p>
          <a:p>
            <a:r>
              <a:rPr lang="en-CA" sz="2800" dirty="0">
                <a:solidFill>
                  <a:schemeClr val="tx1"/>
                </a:solidFill>
              </a:rPr>
              <a:t>Azure Kubernetes</a:t>
            </a:r>
          </a:p>
          <a:p>
            <a:endParaRPr lang="en-CA" dirty="0"/>
          </a:p>
        </p:txBody>
      </p:sp>
      <p:sp>
        <p:nvSpPr>
          <p:cNvPr id="5" name="Espace réservé du texte 4">
            <a:extLst>
              <a:ext uri="{FF2B5EF4-FFF2-40B4-BE49-F238E27FC236}">
                <a16:creationId xmlns:a16="http://schemas.microsoft.com/office/drawing/2014/main" id="{B525C862-687F-4ADF-9368-73AD2741EAFD}"/>
              </a:ext>
            </a:extLst>
          </p:cNvPr>
          <p:cNvSpPr>
            <a:spLocks noGrp="1"/>
          </p:cNvSpPr>
          <p:nvPr>
            <p:ph type="body" sz="quarter" idx="12"/>
          </p:nvPr>
        </p:nvSpPr>
        <p:spPr>
          <a:xfrm>
            <a:off x="8138382" y="2082614"/>
            <a:ext cx="3875483" cy="4410258"/>
          </a:xfrm>
        </p:spPr>
        <p:style>
          <a:lnRef idx="2">
            <a:schemeClr val="accent1"/>
          </a:lnRef>
          <a:fillRef idx="1">
            <a:schemeClr val="lt1"/>
          </a:fillRef>
          <a:effectRef idx="0">
            <a:schemeClr val="accent1"/>
          </a:effectRef>
          <a:fontRef idx="minor">
            <a:schemeClr val="dk1"/>
          </a:fontRef>
        </p:style>
        <p:txBody>
          <a:bodyPr/>
          <a:lstStyle/>
          <a:p>
            <a:endParaRPr lang="en-CA" dirty="0">
              <a:solidFill>
                <a:schemeClr val="tx1"/>
              </a:solidFill>
            </a:endParaRPr>
          </a:p>
          <a:p>
            <a:pPr algn="ctr"/>
            <a:r>
              <a:rPr lang="en-CA" dirty="0">
                <a:solidFill>
                  <a:schemeClr val="tx1"/>
                </a:solidFill>
              </a:rPr>
              <a:t>FaaS</a:t>
            </a:r>
          </a:p>
          <a:p>
            <a:r>
              <a:rPr lang="en-CA" sz="2800" dirty="0">
                <a:solidFill>
                  <a:schemeClr val="tx1"/>
                </a:solidFill>
              </a:rPr>
              <a:t>Azure Functions</a:t>
            </a:r>
          </a:p>
        </p:txBody>
      </p:sp>
      <p:pic>
        <p:nvPicPr>
          <p:cNvPr id="8" name="Image 7">
            <a:extLst>
              <a:ext uri="{FF2B5EF4-FFF2-40B4-BE49-F238E27FC236}">
                <a16:creationId xmlns:a16="http://schemas.microsoft.com/office/drawing/2014/main" id="{102E27B4-6D80-4AC1-AE2A-EC7CA3778929}"/>
              </a:ext>
            </a:extLst>
          </p:cNvPr>
          <p:cNvPicPr>
            <a:picLocks noChangeAspect="1"/>
          </p:cNvPicPr>
          <p:nvPr/>
        </p:nvPicPr>
        <p:blipFill>
          <a:blip r:embed="rId3"/>
          <a:stretch>
            <a:fillRect/>
          </a:stretch>
        </p:blipFill>
        <p:spPr>
          <a:xfrm>
            <a:off x="973618" y="5266755"/>
            <a:ext cx="2428047" cy="1060133"/>
          </a:xfrm>
          <a:prstGeom prst="rect">
            <a:avLst/>
          </a:prstGeom>
        </p:spPr>
      </p:pic>
      <p:pic>
        <p:nvPicPr>
          <p:cNvPr id="10" name="Image 9">
            <a:extLst>
              <a:ext uri="{FF2B5EF4-FFF2-40B4-BE49-F238E27FC236}">
                <a16:creationId xmlns:a16="http://schemas.microsoft.com/office/drawing/2014/main" id="{B62C21B9-9BDE-41BA-8E26-5D835A2F9CDB}"/>
              </a:ext>
            </a:extLst>
          </p:cNvPr>
          <p:cNvPicPr>
            <a:picLocks noChangeAspect="1"/>
          </p:cNvPicPr>
          <p:nvPr/>
        </p:nvPicPr>
        <p:blipFill>
          <a:blip r:embed="rId4"/>
          <a:stretch>
            <a:fillRect/>
          </a:stretch>
        </p:blipFill>
        <p:spPr>
          <a:xfrm>
            <a:off x="9436725" y="5295883"/>
            <a:ext cx="1402667" cy="1118560"/>
          </a:xfrm>
          <a:prstGeom prst="rect">
            <a:avLst/>
          </a:prstGeom>
        </p:spPr>
      </p:pic>
      <p:sp>
        <p:nvSpPr>
          <p:cNvPr id="14" name="Ellipse 13">
            <a:extLst>
              <a:ext uri="{FF2B5EF4-FFF2-40B4-BE49-F238E27FC236}">
                <a16:creationId xmlns:a16="http://schemas.microsoft.com/office/drawing/2014/main" id="{BB2F426A-4920-4062-98B6-23B55219657F}"/>
              </a:ext>
            </a:extLst>
          </p:cNvPr>
          <p:cNvSpPr/>
          <p:nvPr/>
        </p:nvSpPr>
        <p:spPr>
          <a:xfrm>
            <a:off x="1583593" y="1720693"/>
            <a:ext cx="937260" cy="937260"/>
          </a:xfrm>
          <a:prstGeom prst="ellipse">
            <a:avLst/>
          </a:prstGeom>
          <a:solidFill>
            <a:srgbClr val="DB4C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bg2"/>
                </a:solidFill>
              </a:rPr>
              <a:t>1</a:t>
            </a:r>
            <a:endParaRPr lang="en-CA" sz="3200" dirty="0">
              <a:solidFill>
                <a:schemeClr val="bg2"/>
              </a:solidFill>
            </a:endParaRPr>
          </a:p>
        </p:txBody>
      </p:sp>
      <p:sp>
        <p:nvSpPr>
          <p:cNvPr id="16" name="Ellipse 15">
            <a:extLst>
              <a:ext uri="{FF2B5EF4-FFF2-40B4-BE49-F238E27FC236}">
                <a16:creationId xmlns:a16="http://schemas.microsoft.com/office/drawing/2014/main" id="{3CC8C117-3C9B-42C0-8B57-0C6AE05C9743}"/>
              </a:ext>
            </a:extLst>
          </p:cNvPr>
          <p:cNvSpPr/>
          <p:nvPr/>
        </p:nvSpPr>
        <p:spPr>
          <a:xfrm>
            <a:off x="5715974" y="1690690"/>
            <a:ext cx="937260" cy="937260"/>
          </a:xfrm>
          <a:prstGeom prst="ellipse">
            <a:avLst/>
          </a:prstGeom>
          <a:solidFill>
            <a:srgbClr val="9665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t>2</a:t>
            </a:r>
            <a:endParaRPr lang="en-CA" sz="3200" dirty="0"/>
          </a:p>
        </p:txBody>
      </p:sp>
      <p:sp>
        <p:nvSpPr>
          <p:cNvPr id="17" name="Ellipse 16">
            <a:extLst>
              <a:ext uri="{FF2B5EF4-FFF2-40B4-BE49-F238E27FC236}">
                <a16:creationId xmlns:a16="http://schemas.microsoft.com/office/drawing/2014/main" id="{FDF3B634-F45D-4F2C-A927-6741831EF823}"/>
              </a:ext>
            </a:extLst>
          </p:cNvPr>
          <p:cNvSpPr/>
          <p:nvPr/>
        </p:nvSpPr>
        <p:spPr>
          <a:xfrm>
            <a:off x="9669429" y="1705676"/>
            <a:ext cx="937260" cy="937260"/>
          </a:xfrm>
          <a:prstGeom prst="ellipse">
            <a:avLst/>
          </a:prstGeom>
          <a:solidFill>
            <a:srgbClr val="F4BF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t>3</a:t>
            </a:r>
            <a:endParaRPr lang="en-CA" sz="3200" dirty="0"/>
          </a:p>
        </p:txBody>
      </p:sp>
      <p:pic>
        <p:nvPicPr>
          <p:cNvPr id="1026" name="Picture 2" descr="Azure Container Instances – AllAboutWindowsSL">
            <a:extLst>
              <a:ext uri="{FF2B5EF4-FFF2-40B4-BE49-F238E27FC236}">
                <a16:creationId xmlns:a16="http://schemas.microsoft.com/office/drawing/2014/main" id="{7FBB6F8D-7E22-45CF-B590-C858FDB38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1515" y="5012973"/>
            <a:ext cx="2531779" cy="1329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 Server Container on an AKS (Azure Kubernetes Service ...">
            <a:extLst>
              <a:ext uri="{FF2B5EF4-FFF2-40B4-BE49-F238E27FC236}">
                <a16:creationId xmlns:a16="http://schemas.microsoft.com/office/drawing/2014/main" id="{62DC39E6-05A2-4C47-9268-0CA84A958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0241" y="5295883"/>
            <a:ext cx="1404120" cy="116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628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0B91627C-44FB-4400-AC5C-22441CD920D1}"/>
              </a:ext>
            </a:extLst>
          </p:cNvPr>
          <p:cNvGrpSpPr/>
          <p:nvPr/>
        </p:nvGrpSpPr>
        <p:grpSpPr>
          <a:xfrm>
            <a:off x="4445654" y="1340069"/>
            <a:ext cx="3883489" cy="3889585"/>
            <a:chOff x="4154677" y="0"/>
            <a:chExt cx="3883489" cy="3889585"/>
          </a:xfrm>
        </p:grpSpPr>
        <p:pic>
          <p:nvPicPr>
            <p:cNvPr id="23" name="Image 22">
              <a:extLst>
                <a:ext uri="{FF2B5EF4-FFF2-40B4-BE49-F238E27FC236}">
                  <a16:creationId xmlns:a16="http://schemas.microsoft.com/office/drawing/2014/main" id="{EE666928-9768-4BCC-830B-80C885489DE5}"/>
                </a:ext>
              </a:extLst>
            </p:cNvPr>
            <p:cNvPicPr>
              <a:picLocks noChangeAspect="1"/>
            </p:cNvPicPr>
            <p:nvPr/>
          </p:nvPicPr>
          <p:blipFill>
            <a:blip r:embed="rId3"/>
            <a:stretch>
              <a:fillRect/>
            </a:stretch>
          </p:blipFill>
          <p:spPr>
            <a:xfrm>
              <a:off x="4154677" y="0"/>
              <a:ext cx="3883489" cy="3889585"/>
            </a:xfrm>
            <a:prstGeom prst="rect">
              <a:avLst/>
            </a:prstGeom>
          </p:spPr>
        </p:pic>
        <p:sp>
          <p:nvSpPr>
            <p:cNvPr id="24" name="Rectangle 23">
              <a:extLst>
                <a:ext uri="{FF2B5EF4-FFF2-40B4-BE49-F238E27FC236}">
                  <a16:creationId xmlns:a16="http://schemas.microsoft.com/office/drawing/2014/main" id="{0A216785-E16C-4250-84F0-AE91F33CDCB6}"/>
                </a:ext>
              </a:extLst>
            </p:cNvPr>
            <p:cNvSpPr/>
            <p:nvPr/>
          </p:nvSpPr>
          <p:spPr>
            <a:xfrm>
              <a:off x="5058837" y="1129184"/>
              <a:ext cx="2665336" cy="1323439"/>
            </a:xfrm>
            <a:prstGeom prst="rect">
              <a:avLst/>
            </a:prstGeom>
          </p:spPr>
          <p:txBody>
            <a:bodyPr wrap="square">
              <a:spAutoFit/>
            </a:bodyPr>
            <a:lstStyle/>
            <a:p>
              <a:r>
                <a:rPr lang="en-CA" sz="2000" b="1" dirty="0"/>
                <a:t>Service Fabric is a large-scale microservices execution platform</a:t>
              </a:r>
            </a:p>
          </p:txBody>
        </p:sp>
      </p:grpSp>
      <p:grpSp>
        <p:nvGrpSpPr>
          <p:cNvPr id="29" name="Groupe 28">
            <a:extLst>
              <a:ext uri="{FF2B5EF4-FFF2-40B4-BE49-F238E27FC236}">
                <a16:creationId xmlns:a16="http://schemas.microsoft.com/office/drawing/2014/main" id="{45C283B3-5DEA-43D2-8F80-3DA3E9336C3B}"/>
              </a:ext>
            </a:extLst>
          </p:cNvPr>
          <p:cNvGrpSpPr/>
          <p:nvPr/>
        </p:nvGrpSpPr>
        <p:grpSpPr>
          <a:xfrm>
            <a:off x="7982208" y="1330316"/>
            <a:ext cx="3883489" cy="3889585"/>
            <a:chOff x="7724173" y="-68642"/>
            <a:chExt cx="3883489" cy="3889585"/>
          </a:xfrm>
        </p:grpSpPr>
        <p:pic>
          <p:nvPicPr>
            <p:cNvPr id="25" name="Image 24">
              <a:extLst>
                <a:ext uri="{FF2B5EF4-FFF2-40B4-BE49-F238E27FC236}">
                  <a16:creationId xmlns:a16="http://schemas.microsoft.com/office/drawing/2014/main" id="{567F0FE3-9E4E-4535-9E40-4006F0CA1051}"/>
                </a:ext>
              </a:extLst>
            </p:cNvPr>
            <p:cNvPicPr>
              <a:picLocks noChangeAspect="1"/>
            </p:cNvPicPr>
            <p:nvPr/>
          </p:nvPicPr>
          <p:blipFill>
            <a:blip r:embed="rId4"/>
            <a:stretch>
              <a:fillRect/>
            </a:stretch>
          </p:blipFill>
          <p:spPr>
            <a:xfrm>
              <a:off x="7724173" y="-68642"/>
              <a:ext cx="3883489" cy="3889585"/>
            </a:xfrm>
            <a:prstGeom prst="rect">
              <a:avLst/>
            </a:prstGeom>
          </p:spPr>
        </p:pic>
        <p:sp>
          <p:nvSpPr>
            <p:cNvPr id="26" name="Rectangle 25">
              <a:extLst>
                <a:ext uri="{FF2B5EF4-FFF2-40B4-BE49-F238E27FC236}">
                  <a16:creationId xmlns:a16="http://schemas.microsoft.com/office/drawing/2014/main" id="{576E4CC2-6E77-4C24-9798-704E7D519AC6}"/>
                </a:ext>
              </a:extLst>
            </p:cNvPr>
            <p:cNvSpPr/>
            <p:nvPr/>
          </p:nvSpPr>
          <p:spPr>
            <a:xfrm>
              <a:off x="8735029" y="1129184"/>
              <a:ext cx="2120654" cy="1015663"/>
            </a:xfrm>
            <a:prstGeom prst="rect">
              <a:avLst/>
            </a:prstGeom>
          </p:spPr>
          <p:txBody>
            <a:bodyPr wrap="square">
              <a:spAutoFit/>
            </a:bodyPr>
            <a:lstStyle/>
            <a:p>
              <a:r>
                <a:rPr lang="en-CA" sz="2000" b="1" dirty="0"/>
                <a:t>Azure Service Fabric is a Microsoft PaaS</a:t>
              </a:r>
            </a:p>
          </p:txBody>
        </p:sp>
      </p:grpSp>
      <p:grpSp>
        <p:nvGrpSpPr>
          <p:cNvPr id="34" name="Groupe 33">
            <a:extLst>
              <a:ext uri="{FF2B5EF4-FFF2-40B4-BE49-F238E27FC236}">
                <a16:creationId xmlns:a16="http://schemas.microsoft.com/office/drawing/2014/main" id="{C05FF06D-5845-4306-BA60-093102718C79}"/>
              </a:ext>
            </a:extLst>
          </p:cNvPr>
          <p:cNvGrpSpPr/>
          <p:nvPr/>
        </p:nvGrpSpPr>
        <p:grpSpPr>
          <a:xfrm>
            <a:off x="5487791" y="5142080"/>
            <a:ext cx="1419339" cy="1419339"/>
            <a:chOff x="4171708" y="5066013"/>
            <a:chExt cx="1419339" cy="1419339"/>
          </a:xfrm>
        </p:grpSpPr>
        <p:sp>
          <p:nvSpPr>
            <p:cNvPr id="32" name="Oval 19">
              <a:extLst>
                <a:ext uri="{FF2B5EF4-FFF2-40B4-BE49-F238E27FC236}">
                  <a16:creationId xmlns:a16="http://schemas.microsoft.com/office/drawing/2014/main" id="{476582A3-54DA-411E-92CD-11AA9F918F5A}"/>
                </a:ext>
              </a:extLst>
            </p:cNvPr>
            <p:cNvSpPr/>
            <p:nvPr/>
          </p:nvSpPr>
          <p:spPr bwMode="auto">
            <a:xfrm>
              <a:off x="4171708" y="5066013"/>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3" name="Graphic 29">
              <a:extLst>
                <a:ext uri="{FF2B5EF4-FFF2-40B4-BE49-F238E27FC236}">
                  <a16:creationId xmlns:a16="http://schemas.microsoft.com/office/drawing/2014/main" id="{14B83A33-0093-4D76-A1DD-E628851BE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59388" y="5245946"/>
              <a:ext cx="1043978" cy="1059471"/>
            </a:xfrm>
            <a:prstGeom prst="rect">
              <a:avLst/>
            </a:prstGeom>
          </p:spPr>
        </p:pic>
      </p:grpSp>
      <p:sp>
        <p:nvSpPr>
          <p:cNvPr id="35" name="Titre 34">
            <a:extLst>
              <a:ext uri="{FF2B5EF4-FFF2-40B4-BE49-F238E27FC236}">
                <a16:creationId xmlns:a16="http://schemas.microsoft.com/office/drawing/2014/main" id="{7F44FB11-E5B5-48AD-A0FC-854BE6A0383B}"/>
              </a:ext>
            </a:extLst>
          </p:cNvPr>
          <p:cNvSpPr>
            <a:spLocks noGrp="1"/>
          </p:cNvSpPr>
          <p:nvPr>
            <p:ph type="title"/>
          </p:nvPr>
        </p:nvSpPr>
        <p:spPr/>
        <p:txBody>
          <a:bodyPr/>
          <a:lstStyle/>
          <a:p>
            <a:r>
              <a:rPr lang="en-CA" dirty="0"/>
              <a:t>Service Fabric overview </a:t>
            </a:r>
          </a:p>
        </p:txBody>
      </p:sp>
      <p:grpSp>
        <p:nvGrpSpPr>
          <p:cNvPr id="3" name="Groupe 2">
            <a:extLst>
              <a:ext uri="{FF2B5EF4-FFF2-40B4-BE49-F238E27FC236}">
                <a16:creationId xmlns:a16="http://schemas.microsoft.com/office/drawing/2014/main" id="{4DA1B75D-806C-4F1E-8285-AE19FC2DFBB5}"/>
              </a:ext>
            </a:extLst>
          </p:cNvPr>
          <p:cNvGrpSpPr/>
          <p:nvPr/>
        </p:nvGrpSpPr>
        <p:grpSpPr>
          <a:xfrm>
            <a:off x="953644" y="1782237"/>
            <a:ext cx="4581334" cy="5084426"/>
            <a:chOff x="953644" y="1782237"/>
            <a:chExt cx="4581334" cy="5084426"/>
          </a:xfrm>
        </p:grpSpPr>
        <p:grpSp>
          <p:nvGrpSpPr>
            <p:cNvPr id="2" name="Groupe 1">
              <a:extLst>
                <a:ext uri="{FF2B5EF4-FFF2-40B4-BE49-F238E27FC236}">
                  <a16:creationId xmlns:a16="http://schemas.microsoft.com/office/drawing/2014/main" id="{B71C20A0-104E-4BD3-88C0-7EFCCA6780E8}"/>
                </a:ext>
              </a:extLst>
            </p:cNvPr>
            <p:cNvGrpSpPr/>
            <p:nvPr/>
          </p:nvGrpSpPr>
          <p:grpSpPr>
            <a:xfrm>
              <a:off x="953644" y="1782237"/>
              <a:ext cx="4581334" cy="5084426"/>
              <a:chOff x="953644" y="1782237"/>
              <a:chExt cx="4581334" cy="5084426"/>
            </a:xfrm>
          </p:grpSpPr>
          <p:grpSp>
            <p:nvGrpSpPr>
              <p:cNvPr id="27" name="Groupe 26">
                <a:extLst>
                  <a:ext uri="{FF2B5EF4-FFF2-40B4-BE49-F238E27FC236}">
                    <a16:creationId xmlns:a16="http://schemas.microsoft.com/office/drawing/2014/main" id="{438CBF34-F9AC-42A7-A62D-1DD7FB5D2DD5}"/>
                  </a:ext>
                </a:extLst>
              </p:cNvPr>
              <p:cNvGrpSpPr/>
              <p:nvPr/>
            </p:nvGrpSpPr>
            <p:grpSpPr>
              <a:xfrm>
                <a:off x="953644" y="1782237"/>
                <a:ext cx="3293525" cy="3293525"/>
                <a:chOff x="708130" y="361524"/>
                <a:chExt cx="3293525" cy="3293525"/>
              </a:xfrm>
            </p:grpSpPr>
            <p:pic>
              <p:nvPicPr>
                <p:cNvPr id="21" name="Image 20">
                  <a:extLst>
                    <a:ext uri="{FF2B5EF4-FFF2-40B4-BE49-F238E27FC236}">
                      <a16:creationId xmlns:a16="http://schemas.microsoft.com/office/drawing/2014/main" id="{893F9E3D-388C-4F3A-BB28-4ACC92CAC298}"/>
                    </a:ext>
                  </a:extLst>
                </p:cNvPr>
                <p:cNvPicPr>
                  <a:picLocks noChangeAspect="1"/>
                </p:cNvPicPr>
                <p:nvPr/>
              </p:nvPicPr>
              <p:blipFill>
                <a:blip r:embed="rId7"/>
                <a:stretch>
                  <a:fillRect/>
                </a:stretch>
              </p:blipFill>
              <p:spPr>
                <a:xfrm>
                  <a:off x="708130" y="361524"/>
                  <a:ext cx="3293525" cy="3293525"/>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1FDCC906-C2FB-4B25-A56C-E386CF73D54B}"/>
                    </a:ext>
                  </a:extLst>
                </p:cNvPr>
                <p:cNvSpPr/>
                <p:nvPr/>
              </p:nvSpPr>
              <p:spPr>
                <a:xfrm>
                  <a:off x="1240871" y="1436960"/>
                  <a:ext cx="2379945" cy="1015663"/>
                </a:xfrm>
                <a:prstGeom prst="rect">
                  <a:avLst/>
                </a:prstGeom>
              </p:spPr>
              <p:txBody>
                <a:bodyPr wrap="square">
                  <a:spAutoFit/>
                </a:bodyPr>
                <a:lstStyle/>
                <a:p>
                  <a:r>
                    <a:rPr lang="en-US" sz="2000" b="1" dirty="0"/>
                    <a:t>Service Fabric is a distributed systems platform </a:t>
                  </a:r>
                </a:p>
              </p:txBody>
            </p:sp>
          </p:grpSp>
          <p:pic>
            <p:nvPicPr>
              <p:cNvPr id="37" name="Image 36">
                <a:extLst>
                  <a:ext uri="{FF2B5EF4-FFF2-40B4-BE49-F238E27FC236}">
                    <a16:creationId xmlns:a16="http://schemas.microsoft.com/office/drawing/2014/main" id="{85249A54-C30B-4D2B-9450-FD1498079273}"/>
                  </a:ext>
                </a:extLst>
              </p:cNvPr>
              <p:cNvPicPr>
                <a:picLocks noChangeAspect="1"/>
              </p:cNvPicPr>
              <p:nvPr/>
            </p:nvPicPr>
            <p:blipFill>
              <a:blip r:embed="rId7"/>
              <a:stretch>
                <a:fillRect/>
              </a:stretch>
            </p:blipFill>
            <p:spPr>
              <a:xfrm>
                <a:off x="2241453" y="3573138"/>
                <a:ext cx="3293525" cy="3293525"/>
              </a:xfrm>
              <a:prstGeom prst="rect">
                <a:avLst/>
              </a:prstGeom>
              <a:ln>
                <a:noFill/>
              </a:ln>
              <a:effectLst>
                <a:outerShdw blurRad="292100" dist="139700" dir="2700000" algn="tl" rotWithShape="0">
                  <a:srgbClr val="333333">
                    <a:alpha val="65000"/>
                  </a:srgbClr>
                </a:outerShdw>
              </a:effectLst>
            </p:spPr>
          </p:pic>
        </p:grpSp>
        <p:sp>
          <p:nvSpPr>
            <p:cNvPr id="38" name="Rectangle 37">
              <a:extLst>
                <a:ext uri="{FF2B5EF4-FFF2-40B4-BE49-F238E27FC236}">
                  <a16:creationId xmlns:a16="http://schemas.microsoft.com/office/drawing/2014/main" id="{A6CB1743-6F74-4A97-88C3-4CA75A7FE65C}"/>
                </a:ext>
              </a:extLst>
            </p:cNvPr>
            <p:cNvSpPr/>
            <p:nvPr/>
          </p:nvSpPr>
          <p:spPr>
            <a:xfrm>
              <a:off x="2802328" y="4867897"/>
              <a:ext cx="2486978" cy="923330"/>
            </a:xfrm>
            <a:prstGeom prst="rect">
              <a:avLst/>
            </a:prstGeom>
          </p:spPr>
          <p:txBody>
            <a:bodyPr wrap="square">
              <a:spAutoFit/>
            </a:bodyPr>
            <a:lstStyle/>
            <a:p>
              <a:r>
                <a:rPr lang="en-CA" b="1" dirty="0"/>
                <a:t>Service Fabric can be deployed on Azure or AWS or OpenStack</a:t>
              </a:r>
            </a:p>
          </p:txBody>
        </p:sp>
      </p:grpSp>
      <p:grpSp>
        <p:nvGrpSpPr>
          <p:cNvPr id="39" name="Groupe 38">
            <a:extLst>
              <a:ext uri="{FF2B5EF4-FFF2-40B4-BE49-F238E27FC236}">
                <a16:creationId xmlns:a16="http://schemas.microsoft.com/office/drawing/2014/main" id="{6B0919EC-9FD6-4604-ABD0-7569220B5953}"/>
              </a:ext>
            </a:extLst>
          </p:cNvPr>
          <p:cNvGrpSpPr/>
          <p:nvPr/>
        </p:nvGrpSpPr>
        <p:grpSpPr>
          <a:xfrm>
            <a:off x="7447927" y="3197287"/>
            <a:ext cx="3883489" cy="3889585"/>
            <a:chOff x="7724173" y="-68642"/>
            <a:chExt cx="3883489" cy="3889585"/>
          </a:xfrm>
        </p:grpSpPr>
        <p:pic>
          <p:nvPicPr>
            <p:cNvPr id="40" name="Image 39">
              <a:extLst>
                <a:ext uri="{FF2B5EF4-FFF2-40B4-BE49-F238E27FC236}">
                  <a16:creationId xmlns:a16="http://schemas.microsoft.com/office/drawing/2014/main" id="{4E5F0309-B164-40DB-83B8-319FE7091BA4}"/>
                </a:ext>
              </a:extLst>
            </p:cNvPr>
            <p:cNvPicPr>
              <a:picLocks noChangeAspect="1"/>
            </p:cNvPicPr>
            <p:nvPr/>
          </p:nvPicPr>
          <p:blipFill>
            <a:blip r:embed="rId4"/>
            <a:stretch>
              <a:fillRect/>
            </a:stretch>
          </p:blipFill>
          <p:spPr>
            <a:xfrm>
              <a:off x="7724173" y="-68642"/>
              <a:ext cx="3883489" cy="3889585"/>
            </a:xfrm>
            <a:prstGeom prst="rect">
              <a:avLst/>
            </a:prstGeom>
          </p:spPr>
        </p:pic>
        <p:sp>
          <p:nvSpPr>
            <p:cNvPr id="41" name="Rectangle 40">
              <a:extLst>
                <a:ext uri="{FF2B5EF4-FFF2-40B4-BE49-F238E27FC236}">
                  <a16:creationId xmlns:a16="http://schemas.microsoft.com/office/drawing/2014/main" id="{379B65CD-6C69-4DD5-9376-74AB112F9BBB}"/>
                </a:ext>
              </a:extLst>
            </p:cNvPr>
            <p:cNvSpPr/>
            <p:nvPr/>
          </p:nvSpPr>
          <p:spPr>
            <a:xfrm>
              <a:off x="8735029" y="1129184"/>
              <a:ext cx="1797220" cy="1323439"/>
            </a:xfrm>
            <a:prstGeom prst="rect">
              <a:avLst/>
            </a:prstGeom>
          </p:spPr>
          <p:txBody>
            <a:bodyPr wrap="square">
              <a:spAutoFit/>
            </a:bodyPr>
            <a:lstStyle/>
            <a:p>
              <a:r>
                <a:rPr lang="en-CA" sz="2000" b="1" dirty="0"/>
                <a:t>Service Fabric is not only an Orchestrator for Container</a:t>
              </a:r>
            </a:p>
          </p:txBody>
        </p:sp>
      </p:grpSp>
      <p:sp>
        <p:nvSpPr>
          <p:cNvPr id="4" name="Espace réservé du numéro de diapositive 3">
            <a:extLst>
              <a:ext uri="{FF2B5EF4-FFF2-40B4-BE49-F238E27FC236}">
                <a16:creationId xmlns:a16="http://schemas.microsoft.com/office/drawing/2014/main" id="{4ECB4478-0176-4171-836C-295B542A0439}"/>
              </a:ext>
            </a:extLst>
          </p:cNvPr>
          <p:cNvSpPr>
            <a:spLocks noGrp="1"/>
          </p:cNvSpPr>
          <p:nvPr>
            <p:ph type="sldNum" sz="quarter" idx="12"/>
          </p:nvPr>
        </p:nvSpPr>
        <p:spPr/>
        <p:txBody>
          <a:bodyPr/>
          <a:lstStyle/>
          <a:p>
            <a:fld id="{0EFDBB62-51A6-458B-9095-D34BA3CCCFDF}" type="slidenum">
              <a:rPr lang="en-CA" smtClean="0"/>
              <a:t>15</a:t>
            </a:fld>
            <a:endParaRPr lang="en-CA"/>
          </a:p>
        </p:txBody>
      </p:sp>
    </p:spTree>
    <p:extLst>
      <p:ext uri="{BB962C8B-B14F-4D97-AF65-F5344CB8AC3E}">
        <p14:creationId xmlns:p14="http://schemas.microsoft.com/office/powerpoint/2010/main" val="2775651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B86BFCCF-3CBC-4D36-B9B8-70381B419827}"/>
              </a:ext>
            </a:extLst>
          </p:cNvPr>
          <p:cNvSpPr>
            <a:spLocks noGrp="1"/>
          </p:cNvSpPr>
          <p:nvPr>
            <p:ph type="body" sz="quarter" idx="10"/>
          </p:nvPr>
        </p:nvSpPr>
        <p:spPr>
          <a:xfrm>
            <a:off x="269238" y="1569321"/>
            <a:ext cx="11653523" cy="2321276"/>
          </a:xfrm>
        </p:spPr>
        <p:txBody>
          <a:bodyPr/>
          <a:lstStyle/>
          <a:p>
            <a:r>
              <a:rPr lang="en-US" sz="3200" b="1" dirty="0"/>
              <a:t>Service Fabric cluster</a:t>
            </a:r>
            <a:r>
              <a:rPr lang="en-US" sz="3200" dirty="0"/>
              <a:t>:  a network-connected set of virtual machines (VMs) into which your microservices are deployed and managed.</a:t>
            </a:r>
          </a:p>
          <a:p>
            <a:r>
              <a:rPr lang="en-US" sz="3200" b="1" dirty="0"/>
              <a:t>The nodes </a:t>
            </a:r>
            <a:r>
              <a:rPr lang="en-US" sz="3200" dirty="0"/>
              <a:t>are the VMs that belong to the Service Fabric cluster</a:t>
            </a:r>
            <a:r>
              <a:rPr lang="en-US" dirty="0"/>
              <a:t>.</a:t>
            </a:r>
          </a:p>
          <a:p>
            <a:endParaRPr lang="en-CA" dirty="0"/>
          </a:p>
        </p:txBody>
      </p:sp>
      <p:sp>
        <p:nvSpPr>
          <p:cNvPr id="3" name="Titre 2">
            <a:extLst>
              <a:ext uri="{FF2B5EF4-FFF2-40B4-BE49-F238E27FC236}">
                <a16:creationId xmlns:a16="http://schemas.microsoft.com/office/drawing/2014/main" id="{F4F6C3FD-71E3-4985-8D4B-FF1D667CB344}"/>
              </a:ext>
            </a:extLst>
          </p:cNvPr>
          <p:cNvSpPr>
            <a:spLocks noGrp="1"/>
          </p:cNvSpPr>
          <p:nvPr>
            <p:ph type="title"/>
          </p:nvPr>
        </p:nvSpPr>
        <p:spPr/>
        <p:txBody>
          <a:bodyPr/>
          <a:lstStyle/>
          <a:p>
            <a:r>
              <a:rPr lang="en-CA" dirty="0"/>
              <a:t>Service Fabric Cluster structure</a:t>
            </a:r>
          </a:p>
        </p:txBody>
      </p:sp>
      <p:pic>
        <p:nvPicPr>
          <p:cNvPr id="5" name="Image 4">
            <a:extLst>
              <a:ext uri="{FF2B5EF4-FFF2-40B4-BE49-F238E27FC236}">
                <a16:creationId xmlns:a16="http://schemas.microsoft.com/office/drawing/2014/main" id="{F999B590-28B6-4C32-9EE6-C55A3B763015}"/>
              </a:ext>
            </a:extLst>
          </p:cNvPr>
          <p:cNvPicPr>
            <a:picLocks noChangeAspect="1"/>
          </p:cNvPicPr>
          <p:nvPr/>
        </p:nvPicPr>
        <p:blipFill>
          <a:blip r:embed="rId3"/>
          <a:stretch>
            <a:fillRect/>
          </a:stretch>
        </p:blipFill>
        <p:spPr>
          <a:xfrm>
            <a:off x="2842176" y="3285015"/>
            <a:ext cx="6507645" cy="3207858"/>
          </a:xfrm>
          <a:prstGeom prst="rect">
            <a:avLst/>
          </a:prstGeom>
        </p:spPr>
      </p:pic>
    </p:spTree>
    <p:extLst>
      <p:ext uri="{BB962C8B-B14F-4D97-AF65-F5344CB8AC3E}">
        <p14:creationId xmlns:p14="http://schemas.microsoft.com/office/powerpoint/2010/main" val="21217748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E1411E8-D81C-419C-9F7F-8FCE92534C4A}"/>
              </a:ext>
            </a:extLst>
          </p:cNvPr>
          <p:cNvSpPr/>
          <p:nvPr/>
        </p:nvSpPr>
        <p:spPr>
          <a:xfrm>
            <a:off x="1498979" y="1891104"/>
            <a:ext cx="9194043" cy="3449125"/>
          </a:xfrm>
          <a:prstGeom prst="roundRect">
            <a:avLst/>
          </a:prstGeom>
          <a:noFill/>
          <a:ln w="1270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1AF4B77-A212-446B-9CC7-B84E78F645B0}"/>
              </a:ext>
            </a:extLst>
          </p:cNvPr>
          <p:cNvSpPr txBox="1"/>
          <p:nvPr/>
        </p:nvSpPr>
        <p:spPr>
          <a:xfrm>
            <a:off x="2123136" y="6184041"/>
            <a:ext cx="1169760"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Optimizing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for microservice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8E7521A9-DAE6-40BF-B78C-717D3EDC205D}"/>
              </a:ext>
            </a:extLst>
          </p:cNvPr>
          <p:cNvSpPr txBox="1"/>
          <p:nvPr/>
        </p:nvSpPr>
        <p:spPr>
          <a:xfrm>
            <a:off x="3390926" y="6184041"/>
            <a:ext cx="1795528"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Tracking multiple deployment pipelines while maintaining agile updates</a:t>
            </a:r>
          </a:p>
        </p:txBody>
      </p:sp>
      <p:sp>
        <p:nvSpPr>
          <p:cNvPr id="7" name="TextBox 6">
            <a:extLst>
              <a:ext uri="{FF2B5EF4-FFF2-40B4-BE49-F238E27FC236}">
                <a16:creationId xmlns:a16="http://schemas.microsoft.com/office/drawing/2014/main" id="{F0A6C12C-D796-445E-8D1A-A2E0DEB3B225}"/>
              </a:ext>
            </a:extLst>
          </p:cNvPr>
          <p:cNvSpPr txBox="1"/>
          <p:nvPr/>
        </p:nvSpPr>
        <p:spPr>
          <a:xfrm>
            <a:off x="8888034" y="6184041"/>
            <a:ext cx="1825231"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Focusing on business logic instead of microservice platform maintenance </a:t>
            </a:r>
          </a:p>
        </p:txBody>
      </p:sp>
      <p:sp>
        <p:nvSpPr>
          <p:cNvPr id="8" name="TextBox 7">
            <a:extLst>
              <a:ext uri="{FF2B5EF4-FFF2-40B4-BE49-F238E27FC236}">
                <a16:creationId xmlns:a16="http://schemas.microsoft.com/office/drawing/2014/main" id="{2C7F3541-4097-4308-839E-470345232557}"/>
              </a:ext>
            </a:extLst>
          </p:cNvPr>
          <p:cNvSpPr txBox="1"/>
          <p:nvPr/>
        </p:nvSpPr>
        <p:spPr>
          <a:xfrm>
            <a:off x="81994" y="6184041"/>
            <a:ext cx="1943112"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Dealing with the complexity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of interactions and network communications </a:t>
            </a:r>
          </a:p>
        </p:txBody>
      </p:sp>
      <p:sp>
        <p:nvSpPr>
          <p:cNvPr id="9" name="TextBox 8">
            <a:extLst>
              <a:ext uri="{FF2B5EF4-FFF2-40B4-BE49-F238E27FC236}">
                <a16:creationId xmlns:a16="http://schemas.microsoft.com/office/drawing/2014/main" id="{651EFD84-87E7-42E1-B679-F3384B6BFE98}"/>
              </a:ext>
            </a:extLst>
          </p:cNvPr>
          <p:cNvSpPr txBox="1"/>
          <p:nvPr/>
        </p:nvSpPr>
        <p:spPr>
          <a:xfrm>
            <a:off x="5284484" y="6184041"/>
            <a:ext cx="1774974"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Monitoring and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governance at overarching and granular levels</a:t>
            </a:r>
          </a:p>
        </p:txBody>
      </p:sp>
      <p:sp>
        <p:nvSpPr>
          <p:cNvPr id="10" name="TextBox 9">
            <a:extLst>
              <a:ext uri="{FF2B5EF4-FFF2-40B4-BE49-F238E27FC236}">
                <a16:creationId xmlns:a16="http://schemas.microsoft.com/office/drawing/2014/main" id="{BD7DCD92-5097-4BF7-B428-35C47ADDF398}"/>
              </a:ext>
            </a:extLst>
          </p:cNvPr>
          <p:cNvSpPr txBox="1"/>
          <p:nvPr/>
        </p:nvSpPr>
        <p:spPr>
          <a:xfrm>
            <a:off x="7157488" y="6184041"/>
            <a:ext cx="1632516"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Achieving reliable state and data consistency without latency issues</a:t>
            </a:r>
          </a:p>
        </p:txBody>
      </p:sp>
      <p:sp>
        <p:nvSpPr>
          <p:cNvPr id="11" name="TextBox 10">
            <a:extLst>
              <a:ext uri="{FF2B5EF4-FFF2-40B4-BE49-F238E27FC236}">
                <a16:creationId xmlns:a16="http://schemas.microsoft.com/office/drawing/2014/main" id="{7E75805A-497F-4C80-B391-EA887ECB43F3}"/>
              </a:ext>
            </a:extLst>
          </p:cNvPr>
          <p:cNvSpPr txBox="1"/>
          <p:nvPr/>
        </p:nvSpPr>
        <p:spPr>
          <a:xfrm>
            <a:off x="10811294" y="6184041"/>
            <a:ext cx="1298713"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Running highly secure applications at scale</a:t>
            </a:r>
          </a:p>
        </p:txBody>
      </p:sp>
      <p:sp>
        <p:nvSpPr>
          <p:cNvPr id="178" name="Rectangle 177">
            <a:extLst>
              <a:ext uri="{FF2B5EF4-FFF2-40B4-BE49-F238E27FC236}">
                <a16:creationId xmlns:a16="http://schemas.microsoft.com/office/drawing/2014/main" id="{62EE96F3-2BBE-41B5-ADC8-939ACE0D6984}"/>
              </a:ext>
            </a:extLst>
          </p:cNvPr>
          <p:cNvSpPr/>
          <p:nvPr/>
        </p:nvSpPr>
        <p:spPr>
          <a:xfrm>
            <a:off x="3485321" y="1691293"/>
            <a:ext cx="5261113" cy="368489"/>
          </a:xfrm>
          <a:prstGeom prst="rect">
            <a:avLst/>
          </a:prstGeom>
          <a:solidFill>
            <a:srgbClr val="E9E9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291EC632-FF0B-4B1B-B0FE-33D84DAFFB48}"/>
              </a:ext>
            </a:extLst>
          </p:cNvPr>
          <p:cNvGrpSpPr/>
          <p:nvPr/>
        </p:nvGrpSpPr>
        <p:grpSpPr>
          <a:xfrm>
            <a:off x="3692099" y="1472342"/>
            <a:ext cx="675862" cy="675862"/>
            <a:chOff x="2798573" y="1470990"/>
            <a:chExt cx="675862" cy="675862"/>
          </a:xfrm>
        </p:grpSpPr>
        <p:sp>
          <p:nvSpPr>
            <p:cNvPr id="159" name="Oval 158">
              <a:extLst>
                <a:ext uri="{FF2B5EF4-FFF2-40B4-BE49-F238E27FC236}">
                  <a16:creationId xmlns:a16="http://schemas.microsoft.com/office/drawing/2014/main" id="{901A7817-5A74-48B6-BC99-619C396979B4}"/>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0" name="Freeform 124">
              <a:extLst>
                <a:ext uri="{FF2B5EF4-FFF2-40B4-BE49-F238E27FC236}">
                  <a16:creationId xmlns:a16="http://schemas.microsoft.com/office/drawing/2014/main" id="{D2017A30-3995-4955-9961-13074F974E15}"/>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Pro" pitchFamily="34" charset="0"/>
                <a:ea typeface="+mn-ea"/>
                <a:cs typeface="+mn-cs"/>
              </a:endParaRPr>
            </a:p>
          </p:txBody>
        </p:sp>
      </p:grpSp>
      <p:sp>
        <p:nvSpPr>
          <p:cNvPr id="157" name="Rectangle 156">
            <a:extLst>
              <a:ext uri="{FF2B5EF4-FFF2-40B4-BE49-F238E27FC236}">
                <a16:creationId xmlns:a16="http://schemas.microsoft.com/office/drawing/2014/main" id="{36392CD3-B4E8-443F-BBCF-7EBACB736F54}"/>
              </a:ext>
            </a:extLst>
          </p:cNvPr>
          <p:cNvSpPr/>
          <p:nvPr/>
        </p:nvSpPr>
        <p:spPr>
          <a:xfrm>
            <a:off x="4417953"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Build</a:t>
            </a:r>
          </a:p>
        </p:txBody>
      </p:sp>
      <p:pic>
        <p:nvPicPr>
          <p:cNvPr id="166" name="Picture 165">
            <a:extLst>
              <a:ext uri="{FF2B5EF4-FFF2-40B4-BE49-F238E27FC236}">
                <a16:creationId xmlns:a16="http://schemas.microsoft.com/office/drawing/2014/main" id="{E4D90AAD-06B0-461C-A1E8-0EF89EEEE79E}"/>
              </a:ext>
            </a:extLst>
          </p:cNvPr>
          <p:cNvPicPr>
            <a:picLocks noChangeAspect="1"/>
          </p:cNvPicPr>
          <p:nvPr/>
        </p:nvPicPr>
        <p:blipFill>
          <a:blip r:embed="rId4"/>
          <a:stretch>
            <a:fillRect/>
          </a:stretch>
        </p:blipFill>
        <p:spPr>
          <a:xfrm>
            <a:off x="5456571" y="1579837"/>
            <a:ext cx="215074" cy="460873"/>
          </a:xfrm>
          <a:prstGeom prst="rect">
            <a:avLst/>
          </a:prstGeom>
        </p:spPr>
      </p:pic>
      <p:sp>
        <p:nvSpPr>
          <p:cNvPr id="167" name="Oval 166">
            <a:extLst>
              <a:ext uri="{FF2B5EF4-FFF2-40B4-BE49-F238E27FC236}">
                <a16:creationId xmlns:a16="http://schemas.microsoft.com/office/drawing/2014/main" id="{1EDFE34A-AD59-4D29-BB45-D3E8482DD1F5}"/>
              </a:ext>
            </a:extLst>
          </p:cNvPr>
          <p:cNvSpPr/>
          <p:nvPr/>
        </p:nvSpPr>
        <p:spPr>
          <a:xfrm>
            <a:off x="5226177" y="1472342"/>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4864FB6A-5BB5-4911-B458-E07D4A567A1B}"/>
              </a:ext>
            </a:extLst>
          </p:cNvPr>
          <p:cNvSpPr/>
          <p:nvPr/>
        </p:nvSpPr>
        <p:spPr>
          <a:xfrm>
            <a:off x="5952031"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Deploy</a:t>
            </a:r>
          </a:p>
        </p:txBody>
      </p:sp>
      <p:grpSp>
        <p:nvGrpSpPr>
          <p:cNvPr id="169" name="Group 168">
            <a:extLst>
              <a:ext uri="{FF2B5EF4-FFF2-40B4-BE49-F238E27FC236}">
                <a16:creationId xmlns:a16="http://schemas.microsoft.com/office/drawing/2014/main" id="{681CA859-2C88-4D79-AB1F-7BCDB835F334}"/>
              </a:ext>
            </a:extLst>
          </p:cNvPr>
          <p:cNvGrpSpPr/>
          <p:nvPr/>
        </p:nvGrpSpPr>
        <p:grpSpPr>
          <a:xfrm>
            <a:off x="6945783" y="1472342"/>
            <a:ext cx="675862" cy="675862"/>
            <a:chOff x="6608573" y="1540840"/>
            <a:chExt cx="675862" cy="675862"/>
          </a:xfrm>
        </p:grpSpPr>
        <p:sp>
          <p:nvSpPr>
            <p:cNvPr id="173" name="Oval 172">
              <a:extLst>
                <a:ext uri="{FF2B5EF4-FFF2-40B4-BE49-F238E27FC236}">
                  <a16:creationId xmlns:a16="http://schemas.microsoft.com/office/drawing/2014/main" id="{1E613487-BE94-4213-AD13-79DBABB38C8E}"/>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1" name="Rectangle 170">
            <a:extLst>
              <a:ext uri="{FF2B5EF4-FFF2-40B4-BE49-F238E27FC236}">
                <a16:creationId xmlns:a16="http://schemas.microsoft.com/office/drawing/2014/main" id="{D8B2D2C1-A4E9-4693-91AA-1ECBE6C39C22}"/>
              </a:ext>
            </a:extLst>
          </p:cNvPr>
          <p:cNvSpPr/>
          <p:nvPr/>
        </p:nvSpPr>
        <p:spPr>
          <a:xfrm>
            <a:off x="7671637"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Operate</a:t>
            </a:r>
          </a:p>
        </p:txBody>
      </p:sp>
      <p:sp>
        <p:nvSpPr>
          <p:cNvPr id="106" name="Rectangle 105">
            <a:extLst>
              <a:ext uri="{FF2B5EF4-FFF2-40B4-BE49-F238E27FC236}">
                <a16:creationId xmlns:a16="http://schemas.microsoft.com/office/drawing/2014/main" id="{4F5F7F4E-7EBB-46FC-9894-532D8AF66813}"/>
              </a:ext>
            </a:extLst>
          </p:cNvPr>
          <p:cNvSpPr/>
          <p:nvPr/>
        </p:nvSpPr>
        <p:spPr>
          <a:xfrm>
            <a:off x="1833278" y="5152236"/>
            <a:ext cx="8511653" cy="368489"/>
          </a:xfrm>
          <a:prstGeom prst="rect">
            <a:avLst/>
          </a:prstGeom>
          <a:solidFill>
            <a:srgbClr val="E9E9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7E41DFB-49B3-4684-BF4A-F516702F01BC}"/>
              </a:ext>
            </a:extLst>
          </p:cNvPr>
          <p:cNvSpPr/>
          <p:nvPr/>
        </p:nvSpPr>
        <p:spPr>
          <a:xfrm>
            <a:off x="1845832" y="5105648"/>
            <a:ext cx="123578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Flexible infrastructure</a:t>
            </a:r>
          </a:p>
        </p:txBody>
      </p:sp>
      <p:sp>
        <p:nvSpPr>
          <p:cNvPr id="121" name="Rectangle 120">
            <a:extLst>
              <a:ext uri="{FF2B5EF4-FFF2-40B4-BE49-F238E27FC236}">
                <a16:creationId xmlns:a16="http://schemas.microsoft.com/office/drawing/2014/main" id="{247DD901-8231-4879-9088-1114188DFA2D}"/>
              </a:ext>
            </a:extLst>
          </p:cNvPr>
          <p:cNvSpPr/>
          <p:nvPr/>
        </p:nvSpPr>
        <p:spPr>
          <a:xfrm>
            <a:off x="3121282" y="5105648"/>
            <a:ext cx="11034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Lifecycle</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management</a:t>
            </a:r>
          </a:p>
        </p:txBody>
      </p:sp>
      <p:sp>
        <p:nvSpPr>
          <p:cNvPr id="122" name="Rectangle 121">
            <a:extLst>
              <a:ext uri="{FF2B5EF4-FFF2-40B4-BE49-F238E27FC236}">
                <a16:creationId xmlns:a16="http://schemas.microsoft.com/office/drawing/2014/main" id="{1315A18C-62F2-46F4-B2E8-B21D98BCE19B}"/>
              </a:ext>
            </a:extLst>
          </p:cNvPr>
          <p:cNvSpPr/>
          <p:nvPr/>
        </p:nvSpPr>
        <p:spPr>
          <a:xfrm>
            <a:off x="4342174" y="5106968"/>
            <a:ext cx="125370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24/7 availability &amp; performance</a:t>
            </a:r>
          </a:p>
        </p:txBody>
      </p:sp>
      <p:sp>
        <p:nvSpPr>
          <p:cNvPr id="123" name="Rectangle 122">
            <a:extLst>
              <a:ext uri="{FF2B5EF4-FFF2-40B4-BE49-F238E27FC236}">
                <a16:creationId xmlns:a16="http://schemas.microsoft.com/office/drawing/2014/main" id="{F770B067-886E-42C3-8908-BA6D0506D673}"/>
              </a:ext>
            </a:extLst>
          </p:cNvPr>
          <p:cNvSpPr/>
          <p:nvPr/>
        </p:nvSpPr>
        <p:spPr>
          <a:xfrm>
            <a:off x="5715356" y="5099742"/>
            <a:ext cx="87526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Elastic </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scalability</a:t>
            </a:r>
          </a:p>
        </p:txBody>
      </p:sp>
      <p:sp>
        <p:nvSpPr>
          <p:cNvPr id="125" name="Rectangle 124">
            <a:extLst>
              <a:ext uri="{FF2B5EF4-FFF2-40B4-BE49-F238E27FC236}">
                <a16:creationId xmlns:a16="http://schemas.microsoft.com/office/drawing/2014/main" id="{8A1A6B71-0FA3-40AC-9B19-9D96F6A7B7CE}"/>
              </a:ext>
            </a:extLst>
          </p:cNvPr>
          <p:cNvSpPr/>
          <p:nvPr/>
        </p:nvSpPr>
        <p:spPr>
          <a:xfrm>
            <a:off x="6821325" y="5022657"/>
            <a:ext cx="111012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Microservice and container</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orchestration</a:t>
            </a:r>
            <a:endParaRPr lang="en-US" sz="1200">
              <a:solidFill>
                <a:srgbClr val="0078D7"/>
              </a:solidFill>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586684A-DDB2-42F9-9ABB-F017E2CCBBC3}"/>
              </a:ext>
            </a:extLst>
          </p:cNvPr>
          <p:cNvSpPr/>
          <p:nvPr/>
        </p:nvSpPr>
        <p:spPr>
          <a:xfrm>
            <a:off x="8257109" y="5106967"/>
            <a:ext cx="96724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Security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compliance</a:t>
            </a:r>
            <a:endParaRPr lang="en-US" sz="1200">
              <a:solidFill>
                <a:srgbClr val="0078D7"/>
              </a:solidFill>
              <a:latin typeface="Segoe UI" panose="020B0502040204020203" pitchFamily="34" charset="0"/>
              <a:cs typeface="Segoe UI" panose="020B0502040204020203" pitchFamily="34" charset="0"/>
            </a:endParaRPr>
          </a:p>
        </p:txBody>
      </p:sp>
      <p:sp>
        <p:nvSpPr>
          <p:cNvPr id="127" name="Rectangle 126">
            <a:extLst>
              <a:ext uri="{FF2B5EF4-FFF2-40B4-BE49-F238E27FC236}">
                <a16:creationId xmlns:a16="http://schemas.microsoft.com/office/drawing/2014/main" id="{2DFAC96D-7E92-42BE-B3D9-D427B2041BFF}"/>
              </a:ext>
            </a:extLst>
          </p:cNvPr>
          <p:cNvSpPr/>
          <p:nvPr/>
        </p:nvSpPr>
        <p:spPr>
          <a:xfrm>
            <a:off x="9381666" y="5105648"/>
            <a:ext cx="9770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Health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monitoring</a:t>
            </a:r>
            <a:endParaRPr lang="en-US" sz="1200">
              <a:solidFill>
                <a:srgbClr val="0078D7"/>
              </a:solidFill>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D12F1B7E-C2B7-4512-A599-6ADEED49CD12}"/>
              </a:ext>
            </a:extLst>
          </p:cNvPr>
          <p:cNvGrpSpPr/>
          <p:nvPr/>
        </p:nvGrpSpPr>
        <p:grpSpPr>
          <a:xfrm>
            <a:off x="364435" y="5772959"/>
            <a:ext cx="11463130" cy="369332"/>
            <a:chOff x="364435" y="5679007"/>
            <a:chExt cx="11463130" cy="369332"/>
          </a:xfrm>
        </p:grpSpPr>
        <p:cxnSp>
          <p:nvCxnSpPr>
            <p:cNvPr id="135" name="Straight Connector 134">
              <a:extLst>
                <a:ext uri="{FF2B5EF4-FFF2-40B4-BE49-F238E27FC236}">
                  <a16:creationId xmlns:a16="http://schemas.microsoft.com/office/drawing/2014/main" id="{E35C4D7A-ED4A-4BC0-9E3C-79D965BE59C8}"/>
                </a:ext>
              </a:extLst>
            </p:cNvPr>
            <p:cNvCxnSpPr>
              <a:cxnSpLocks/>
            </p:cNvCxnSpPr>
            <p:nvPr/>
          </p:nvCxnSpPr>
          <p:spPr>
            <a:xfrm>
              <a:off x="364435" y="5857460"/>
              <a:ext cx="11463130" cy="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13FD2F52-CC65-46D2-A98D-A29271681445}"/>
                </a:ext>
              </a:extLst>
            </p:cNvPr>
            <p:cNvSpPr/>
            <p:nvPr/>
          </p:nvSpPr>
          <p:spPr>
            <a:xfrm>
              <a:off x="5248064" y="5679007"/>
              <a:ext cx="1695873" cy="369332"/>
            </a:xfrm>
            <a:prstGeom prst="rect">
              <a:avLst/>
            </a:prstGeom>
            <a:solidFill>
              <a:srgbClr val="E9E9E9"/>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65000"/>
                      <a:lumOff val="35000"/>
                    </a:schemeClr>
                  </a:solidFill>
                  <a:effectLst/>
                  <a:uLnTx/>
                  <a:uFillTx/>
                  <a:latin typeface="Segoe UI Semibold" panose="020B0702040204020203" pitchFamily="34" charset="0"/>
                  <a:ea typeface="+mn-ea"/>
                  <a:cs typeface="Segoe UI Semibold" panose="020B0702040204020203" pitchFamily="34" charset="0"/>
                </a:rPr>
                <a:t>Challenges</a:t>
              </a:r>
              <a:endParaRPr kumimoji="0" lang="en-US" sz="1800" b="0" i="0" u="none" strike="noStrike" kern="1200" cap="none" spc="0" normalizeH="0" baseline="0" noProof="0">
                <a:ln>
                  <a:noFill/>
                </a:ln>
                <a:solidFill>
                  <a:schemeClr val="tx1">
                    <a:lumMod val="65000"/>
                    <a:lumOff val="35000"/>
                  </a:schemeClr>
                </a:solidFill>
                <a:effectLst/>
                <a:uLnTx/>
                <a:uFillTx/>
                <a:latin typeface="Segoe UI"/>
                <a:ea typeface="+mn-ea"/>
              </a:endParaRPr>
            </a:p>
          </p:txBody>
        </p:sp>
      </p:grpSp>
      <p:sp>
        <p:nvSpPr>
          <p:cNvPr id="36" name="Hexagon 35">
            <a:extLst>
              <a:ext uri="{FF2B5EF4-FFF2-40B4-BE49-F238E27FC236}">
                <a16:creationId xmlns:a16="http://schemas.microsoft.com/office/drawing/2014/main" id="{C00598CA-BC50-48EE-8AB7-DA3398172719}"/>
              </a:ext>
            </a:extLst>
          </p:cNvPr>
          <p:cNvSpPr/>
          <p:nvPr/>
        </p:nvSpPr>
        <p:spPr>
          <a:xfrm>
            <a:off x="7500442" y="417789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Hexagon 38">
            <a:extLst>
              <a:ext uri="{FF2B5EF4-FFF2-40B4-BE49-F238E27FC236}">
                <a16:creationId xmlns:a16="http://schemas.microsoft.com/office/drawing/2014/main" id="{905233E3-B261-45EA-9281-91B3BCA9AA98}"/>
              </a:ext>
            </a:extLst>
          </p:cNvPr>
          <p:cNvSpPr/>
          <p:nvPr/>
        </p:nvSpPr>
        <p:spPr>
          <a:xfrm>
            <a:off x="3607983" y="419631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7B9D4AB9-4B8B-4528-8628-8341D7906F93}"/>
              </a:ext>
            </a:extLst>
          </p:cNvPr>
          <p:cNvSpPr/>
          <p:nvPr/>
        </p:nvSpPr>
        <p:spPr>
          <a:xfrm>
            <a:off x="7703112" y="264063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Hexagon 80">
            <a:extLst>
              <a:ext uri="{FF2B5EF4-FFF2-40B4-BE49-F238E27FC236}">
                <a16:creationId xmlns:a16="http://schemas.microsoft.com/office/drawing/2014/main" id="{A42005B5-5957-4721-B925-12995DF45694}"/>
              </a:ext>
            </a:extLst>
          </p:cNvPr>
          <p:cNvSpPr/>
          <p:nvPr/>
        </p:nvSpPr>
        <p:spPr>
          <a:xfrm>
            <a:off x="5070465" y="402212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BE8F906B-814F-492D-9FE8-55A59178EB43}"/>
              </a:ext>
            </a:extLst>
          </p:cNvPr>
          <p:cNvGrpSpPr/>
          <p:nvPr/>
        </p:nvGrpSpPr>
        <p:grpSpPr>
          <a:xfrm>
            <a:off x="5076453" y="3366604"/>
            <a:ext cx="493265" cy="425229"/>
            <a:chOff x="5076453" y="3286702"/>
            <a:chExt cx="493265" cy="425229"/>
          </a:xfrm>
        </p:grpSpPr>
        <p:sp>
          <p:nvSpPr>
            <p:cNvPr id="37" name="Hexagon 36">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49" name="TextBox 48">
                <a:extLst>
                  <a:ext uri="{FF2B5EF4-FFF2-40B4-BE49-F238E27FC236}">
                    <a16:creationId xmlns:a16="http://schemas.microsoft.com/office/drawing/2014/main" id="{F793E076-A6E6-4890-9AE6-9C2CF52B047A}"/>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50"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61F736B8-00D4-4066-AAF6-E9B557CFFF90}"/>
              </a:ext>
            </a:extLst>
          </p:cNvPr>
          <p:cNvGrpSpPr/>
          <p:nvPr/>
        </p:nvGrpSpPr>
        <p:grpSpPr>
          <a:xfrm>
            <a:off x="4039046" y="3965026"/>
            <a:ext cx="493265" cy="425229"/>
            <a:chOff x="2406426" y="2875676"/>
            <a:chExt cx="791685" cy="682487"/>
          </a:xfrm>
        </p:grpSpPr>
        <p:sp>
          <p:nvSpPr>
            <p:cNvPr id="58" name="Hexagon 57">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Hexagon 63">
            <a:extLst>
              <a:ext uri="{FF2B5EF4-FFF2-40B4-BE49-F238E27FC236}">
                <a16:creationId xmlns:a16="http://schemas.microsoft.com/office/drawing/2014/main" id="{E9290256-C5DC-4953-AE39-DFE607D5124F}"/>
              </a:ext>
            </a:extLst>
          </p:cNvPr>
          <p:cNvSpPr/>
          <p:nvPr/>
        </p:nvSpPr>
        <p:spPr>
          <a:xfrm>
            <a:off x="5076453" y="2887871"/>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Hexagon 77">
            <a:extLst>
              <a:ext uri="{FF2B5EF4-FFF2-40B4-BE49-F238E27FC236}">
                <a16:creationId xmlns:a16="http://schemas.microsoft.com/office/drawing/2014/main" id="{C4CCE317-3DDD-4755-80FF-0F2681DE45CE}"/>
              </a:ext>
            </a:extLst>
          </p:cNvPr>
          <p:cNvSpPr/>
          <p:nvPr/>
        </p:nvSpPr>
        <p:spPr>
          <a:xfrm>
            <a:off x="5516949" y="3028436"/>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72503714-B2AD-4591-9D74-C611B1B8C876}"/>
              </a:ext>
            </a:extLst>
          </p:cNvPr>
          <p:cNvGrpSpPr/>
          <p:nvPr/>
        </p:nvGrpSpPr>
        <p:grpSpPr>
          <a:xfrm>
            <a:off x="7500442" y="3706224"/>
            <a:ext cx="493265" cy="425229"/>
            <a:chOff x="10430688" y="262913"/>
            <a:chExt cx="791685" cy="682487"/>
          </a:xfrm>
        </p:grpSpPr>
        <p:sp>
          <p:nvSpPr>
            <p:cNvPr id="114" name="Hexagon 113">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16"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0" name="Hexagon 139">
            <a:extLst>
              <a:ext uri="{FF2B5EF4-FFF2-40B4-BE49-F238E27FC236}">
                <a16:creationId xmlns:a16="http://schemas.microsoft.com/office/drawing/2014/main" id="{8B36D2B3-3EE5-460F-8AC7-74B1944222F5}"/>
              </a:ext>
            </a:extLst>
          </p:cNvPr>
          <p:cNvSpPr/>
          <p:nvPr/>
        </p:nvSpPr>
        <p:spPr>
          <a:xfrm>
            <a:off x="3554095" y="3301555"/>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4CE9B219-6EC4-43A3-BF1F-950A149E16B6}"/>
              </a:ext>
            </a:extLst>
          </p:cNvPr>
          <p:cNvGrpSpPr>
            <a:grpSpLocks noChangeAspect="1"/>
          </p:cNvGrpSpPr>
          <p:nvPr/>
        </p:nvGrpSpPr>
        <p:grpSpPr>
          <a:xfrm>
            <a:off x="4452875" y="3599188"/>
            <a:ext cx="720359" cy="620999"/>
            <a:chOff x="609937" y="2683669"/>
            <a:chExt cx="791685" cy="682487"/>
          </a:xfrm>
        </p:grpSpPr>
        <p:sp>
          <p:nvSpPr>
            <p:cNvPr id="129" name="Hexagon 128">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31"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grpSp>
      <p:grpSp>
        <p:nvGrpSpPr>
          <p:cNvPr id="28" name="Group 27">
            <a:extLst>
              <a:ext uri="{FF2B5EF4-FFF2-40B4-BE49-F238E27FC236}">
                <a16:creationId xmlns:a16="http://schemas.microsoft.com/office/drawing/2014/main" id="{8AED3470-B93A-43CD-8069-A2CB586A26C1}"/>
              </a:ext>
            </a:extLst>
          </p:cNvPr>
          <p:cNvGrpSpPr/>
          <p:nvPr/>
        </p:nvGrpSpPr>
        <p:grpSpPr>
          <a:xfrm>
            <a:off x="6414482" y="3903479"/>
            <a:ext cx="722483" cy="622830"/>
            <a:chOff x="6414482" y="3823577"/>
            <a:chExt cx="722483" cy="622830"/>
          </a:xfrm>
        </p:grpSpPr>
        <p:sp>
          <p:nvSpPr>
            <p:cNvPr id="72" name="Hexagon 7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Graphic 143">
              <a:extLst>
                <a:ext uri="{FF2B5EF4-FFF2-40B4-BE49-F238E27FC236}">
                  <a16:creationId xmlns:a16="http://schemas.microsoft.com/office/drawing/2014/main" id="{561D65B2-42BB-46B1-9A4F-EA95D86F43CF}"/>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6517" y="3943974"/>
              <a:ext cx="338413" cy="382036"/>
            </a:xfrm>
            <a:prstGeom prst="rect">
              <a:avLst/>
            </a:prstGeom>
          </p:spPr>
        </p:pic>
      </p:grpSp>
      <p:sp>
        <p:nvSpPr>
          <p:cNvPr id="146" name="Hexagon 145">
            <a:extLst>
              <a:ext uri="{FF2B5EF4-FFF2-40B4-BE49-F238E27FC236}">
                <a16:creationId xmlns:a16="http://schemas.microsoft.com/office/drawing/2014/main" id="{AD06C680-8D77-423D-9D48-FD05B3794C76}"/>
              </a:ext>
            </a:extLst>
          </p:cNvPr>
          <p:cNvSpPr/>
          <p:nvPr/>
        </p:nvSpPr>
        <p:spPr>
          <a:xfrm>
            <a:off x="3669237" y="2825371"/>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Hexagon 148">
            <a:extLst>
              <a:ext uri="{FF2B5EF4-FFF2-40B4-BE49-F238E27FC236}">
                <a16:creationId xmlns:a16="http://schemas.microsoft.com/office/drawing/2014/main" id="{BA9699C8-7A33-4D75-99DA-D02FB4391509}"/>
              </a:ext>
            </a:extLst>
          </p:cNvPr>
          <p:cNvSpPr/>
          <p:nvPr/>
        </p:nvSpPr>
        <p:spPr>
          <a:xfrm>
            <a:off x="7917547" y="3324141"/>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DBB615D8-C99B-4B0D-AAD2-C914FA7BBDE9}"/>
              </a:ext>
            </a:extLst>
          </p:cNvPr>
          <p:cNvSpPr txBox="1"/>
          <p:nvPr/>
        </p:nvSpPr>
        <p:spPr>
          <a:xfrm>
            <a:off x="3683847" y="129714"/>
            <a:ext cx="4729500" cy="707886"/>
          </a:xfrm>
          <a:prstGeom prst="rect">
            <a:avLst/>
          </a:prstGeom>
          <a:noFill/>
        </p:spPr>
        <p:txBody>
          <a:bodyPr wrap="none" rtlCol="0">
            <a:spAutoFit/>
          </a:bodyPr>
          <a:lstStyle/>
          <a:p>
            <a:pPr algn="ctr"/>
            <a:r>
              <a:rPr lang="en-US" sz="4000" b="1" spc="-50">
                <a:ln w="3175">
                  <a:noFill/>
                </a:ln>
                <a:solidFill>
                  <a:sysClr val="windowText" lastClr="000000"/>
                </a:solidFill>
                <a:latin typeface="Segoe Semibold" charset="0"/>
              </a:rPr>
              <a:t>Azure Service Fabric</a:t>
            </a:r>
          </a:p>
        </p:txBody>
      </p:sp>
      <p:grpSp>
        <p:nvGrpSpPr>
          <p:cNvPr id="15" name="Group 14">
            <a:extLst>
              <a:ext uri="{FF2B5EF4-FFF2-40B4-BE49-F238E27FC236}">
                <a16:creationId xmlns:a16="http://schemas.microsoft.com/office/drawing/2014/main" id="{1297E7CE-5C05-4474-A6F8-5FAC7445E7F4}"/>
              </a:ext>
            </a:extLst>
          </p:cNvPr>
          <p:cNvGrpSpPr/>
          <p:nvPr/>
        </p:nvGrpSpPr>
        <p:grpSpPr>
          <a:xfrm>
            <a:off x="5516949" y="3699794"/>
            <a:ext cx="723549" cy="620999"/>
            <a:chOff x="5516949" y="3619892"/>
            <a:chExt cx="723549" cy="620999"/>
          </a:xfrm>
        </p:grpSpPr>
        <p:sp>
          <p:nvSpPr>
            <p:cNvPr id="137" name="Hexagon 13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5"/>
                </a:solidFill>
              </a:endParaRPr>
            </a:p>
          </p:txBody>
        </p:sp>
      </p:grpSp>
      <p:grpSp>
        <p:nvGrpSpPr>
          <p:cNvPr id="19" name="Group 18">
            <a:extLst>
              <a:ext uri="{FF2B5EF4-FFF2-40B4-BE49-F238E27FC236}">
                <a16:creationId xmlns:a16="http://schemas.microsoft.com/office/drawing/2014/main" id="{B116A662-C3BA-489B-BA3B-8095168100EC}"/>
              </a:ext>
            </a:extLst>
          </p:cNvPr>
          <p:cNvGrpSpPr/>
          <p:nvPr/>
        </p:nvGrpSpPr>
        <p:grpSpPr>
          <a:xfrm>
            <a:off x="6178514" y="3366604"/>
            <a:ext cx="493265" cy="425229"/>
            <a:chOff x="6178514" y="3286702"/>
            <a:chExt cx="493265" cy="425229"/>
          </a:xfrm>
        </p:grpSpPr>
        <p:sp>
          <p:nvSpPr>
            <p:cNvPr id="52" name="Hexagon 51">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20" name="Group 19">
            <a:extLst>
              <a:ext uri="{FF2B5EF4-FFF2-40B4-BE49-F238E27FC236}">
                <a16:creationId xmlns:a16="http://schemas.microsoft.com/office/drawing/2014/main" id="{C75531C4-9DC3-403F-87CF-D8A573C0A6F2}"/>
              </a:ext>
            </a:extLst>
          </p:cNvPr>
          <p:cNvGrpSpPr/>
          <p:nvPr/>
        </p:nvGrpSpPr>
        <p:grpSpPr>
          <a:xfrm>
            <a:off x="4641902" y="3110231"/>
            <a:ext cx="493265" cy="425229"/>
            <a:chOff x="4641902" y="3030329"/>
            <a:chExt cx="493265" cy="425229"/>
          </a:xfrm>
        </p:grpSpPr>
        <p:sp>
          <p:nvSpPr>
            <p:cNvPr id="92" name="Hexagon 91">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AF1F3801-EC3F-4A82-9067-153D21F277C0}"/>
              </a:ext>
            </a:extLst>
          </p:cNvPr>
          <p:cNvGrpSpPr/>
          <p:nvPr/>
        </p:nvGrpSpPr>
        <p:grpSpPr>
          <a:xfrm>
            <a:off x="4195014" y="3110231"/>
            <a:ext cx="493265" cy="425229"/>
            <a:chOff x="3180259" y="4622049"/>
            <a:chExt cx="791685" cy="682487"/>
          </a:xfrm>
        </p:grpSpPr>
        <p:sp>
          <p:nvSpPr>
            <p:cNvPr id="95" name="Hexagon 94">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BAAF00C-5121-4076-A5AC-5866A2D98A00}"/>
              </a:ext>
            </a:extLst>
          </p:cNvPr>
          <p:cNvGrpSpPr/>
          <p:nvPr/>
        </p:nvGrpSpPr>
        <p:grpSpPr>
          <a:xfrm>
            <a:off x="4418458" y="2770611"/>
            <a:ext cx="493265" cy="425229"/>
            <a:chOff x="4418458" y="2690709"/>
            <a:chExt cx="493265" cy="425229"/>
          </a:xfrm>
        </p:grpSpPr>
        <p:sp>
          <p:nvSpPr>
            <p:cNvPr id="98" name="Hexagon 97">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119" name="Group 118">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162"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3" name="Oval 162">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5" name="Oval 164">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20" name="Group 119">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156"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8" name="Oval 157">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1" name="Oval 160">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24" name="Group 23">
            <a:extLst>
              <a:ext uri="{FF2B5EF4-FFF2-40B4-BE49-F238E27FC236}">
                <a16:creationId xmlns:a16="http://schemas.microsoft.com/office/drawing/2014/main" id="{D78CC750-CB61-4545-A699-ECE02FF4B18E}"/>
              </a:ext>
            </a:extLst>
          </p:cNvPr>
          <p:cNvGrpSpPr/>
          <p:nvPr/>
        </p:nvGrpSpPr>
        <p:grpSpPr>
          <a:xfrm>
            <a:off x="6612182" y="3028436"/>
            <a:ext cx="720359" cy="620999"/>
            <a:chOff x="6612182" y="2948534"/>
            <a:chExt cx="720359" cy="620999"/>
          </a:xfrm>
        </p:grpSpPr>
        <p:sp>
          <p:nvSpPr>
            <p:cNvPr id="143" name="Hexagon 142">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FD2CBF2-805F-419A-885B-DBD041A0FB29}"/>
                </a:ext>
              </a:extLst>
            </p:cNvPr>
            <p:cNvSpPr txBox="1"/>
            <p:nvPr/>
          </p:nvSpPr>
          <p:spPr>
            <a:xfrm>
              <a:off x="6698041" y="3120534"/>
              <a:ext cx="548640" cy="276999"/>
            </a:xfrm>
            <a:prstGeom prst="rect">
              <a:avLst/>
            </a:prstGeom>
          </p:spPr>
          <p:txBody>
            <a:bodyPr wrap="square" lIns="0" tIns="0" rIns="0" bIns="0" rtlCol="0" anchor="t" anchorCtr="0">
              <a:spAutoFit/>
            </a:bodyPr>
            <a:lstStyle/>
            <a:p>
              <a:pPr algn="ctr"/>
              <a:r>
                <a:rPr lang="en-US">
                  <a:solidFill>
                    <a:srgbClr val="797979"/>
                  </a:solidFill>
                  <a:latin typeface="Segoe UI Semibold" panose="020B0702040204020203" pitchFamily="34" charset="0"/>
                  <a:cs typeface="Segoe UI Semibold" panose="020B0702040204020203" pitchFamily="34" charset="0"/>
                </a:rPr>
                <a:t>.NET</a:t>
              </a:r>
            </a:p>
          </p:txBody>
        </p:sp>
      </p:grpSp>
      <p:grpSp>
        <p:nvGrpSpPr>
          <p:cNvPr id="25" name="Group 24">
            <a:extLst>
              <a:ext uri="{FF2B5EF4-FFF2-40B4-BE49-F238E27FC236}">
                <a16:creationId xmlns:a16="http://schemas.microsoft.com/office/drawing/2014/main" id="{C04D17E1-B898-46CE-9158-85FD672E1C42}"/>
              </a:ext>
            </a:extLst>
          </p:cNvPr>
          <p:cNvGrpSpPr/>
          <p:nvPr/>
        </p:nvGrpSpPr>
        <p:grpSpPr>
          <a:xfrm>
            <a:off x="7270800" y="2887871"/>
            <a:ext cx="493265" cy="425229"/>
            <a:chOff x="7270800" y="2807969"/>
            <a:chExt cx="493265" cy="425229"/>
          </a:xfrm>
        </p:grpSpPr>
        <p:sp>
          <p:nvSpPr>
            <p:cNvPr id="47" name="Hexagon 46">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175" name="TextBox 174">
                <a:extLst>
                  <a:ext uri="{FF2B5EF4-FFF2-40B4-BE49-F238E27FC236}">
                    <a16:creationId xmlns:a16="http://schemas.microsoft.com/office/drawing/2014/main" id="{03DEAA99-5A83-4A49-8F52-64F628F0ABF5}"/>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76"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DB4ABDCA-BDDE-46A5-A9E3-21C98A7A49B0}"/>
              </a:ext>
            </a:extLst>
          </p:cNvPr>
          <p:cNvGrpSpPr/>
          <p:nvPr/>
        </p:nvGrpSpPr>
        <p:grpSpPr>
          <a:xfrm>
            <a:off x="7053553" y="3706224"/>
            <a:ext cx="493265" cy="425229"/>
            <a:chOff x="7053553" y="3626322"/>
            <a:chExt cx="493265" cy="425229"/>
          </a:xfrm>
        </p:grpSpPr>
        <p:sp>
          <p:nvSpPr>
            <p:cNvPr id="108" name="Hexagon 107">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76CC4963-CE8A-46CA-9206-C3DFFB7821D3}"/>
              </a:ext>
            </a:extLst>
          </p:cNvPr>
          <p:cNvGrpSpPr/>
          <p:nvPr/>
        </p:nvGrpSpPr>
        <p:grpSpPr>
          <a:xfrm>
            <a:off x="7276998" y="3366604"/>
            <a:ext cx="493265" cy="425229"/>
            <a:chOff x="8516643" y="4170132"/>
            <a:chExt cx="791685" cy="682487"/>
          </a:xfrm>
        </p:grpSpPr>
        <p:sp>
          <p:nvSpPr>
            <p:cNvPr id="111" name="Hexagon 110">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4" name="Picture 103">
            <a:extLst>
              <a:ext uri="{FF2B5EF4-FFF2-40B4-BE49-F238E27FC236}">
                <a16:creationId xmlns:a16="http://schemas.microsoft.com/office/drawing/2014/main" id="{3463BB79-A20A-418C-B9D7-D0B48C798D7F}"/>
              </a:ext>
            </a:extLst>
          </p:cNvPr>
          <p:cNvPicPr>
            <a:picLocks noChangeAspect="1"/>
          </p:cNvPicPr>
          <p:nvPr/>
        </p:nvPicPr>
        <p:blipFill>
          <a:blip r:embed="rId7"/>
          <a:stretch>
            <a:fillRect/>
          </a:stretch>
        </p:blipFill>
        <p:spPr>
          <a:xfrm>
            <a:off x="3044843" y="171460"/>
            <a:ext cx="624394" cy="624394"/>
          </a:xfrm>
          <a:prstGeom prst="rect">
            <a:avLst/>
          </a:prstGeom>
        </p:spPr>
      </p:pic>
      <p:sp>
        <p:nvSpPr>
          <p:cNvPr id="105" name="Text Placeholder 21">
            <a:extLst>
              <a:ext uri="{FF2B5EF4-FFF2-40B4-BE49-F238E27FC236}">
                <a16:creationId xmlns:a16="http://schemas.microsoft.com/office/drawing/2014/main" id="{2C05AE68-F4B7-4EEF-9218-28D7F80A74D0}"/>
              </a:ext>
            </a:extLst>
          </p:cNvPr>
          <p:cNvSpPr txBox="1">
            <a:spLocks/>
          </p:cNvSpPr>
          <p:nvPr/>
        </p:nvSpPr>
        <p:spPr>
          <a:xfrm>
            <a:off x="463392" y="873845"/>
            <a:ext cx="11646615" cy="458034"/>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spc="-50" dirty="0">
                <a:ln w="3175">
                  <a:noFill/>
                </a:ln>
                <a:solidFill>
                  <a:schemeClr val="tx1">
                    <a:lumMod val="75000"/>
                    <a:lumOff val="25000"/>
                  </a:schemeClr>
                </a:solidFill>
                <a:latin typeface="+mj-lt"/>
                <a:ea typeface="+mn-ea"/>
                <a:cs typeface="Segoe UI" pitchFamily="34" charset="0"/>
              </a:rPr>
              <a:t>Build and deploy containers and microservices on Windows and Linux, at any scale, on any cloud</a:t>
            </a:r>
          </a:p>
        </p:txBody>
      </p:sp>
      <p:sp>
        <p:nvSpPr>
          <p:cNvPr id="2" name="Espace réservé du numéro de diapositive 1">
            <a:extLst>
              <a:ext uri="{FF2B5EF4-FFF2-40B4-BE49-F238E27FC236}">
                <a16:creationId xmlns:a16="http://schemas.microsoft.com/office/drawing/2014/main" id="{F713C108-B67C-4FF0-BB8C-96CDF5B87B12}"/>
              </a:ext>
            </a:extLst>
          </p:cNvPr>
          <p:cNvSpPr>
            <a:spLocks noGrp="1"/>
          </p:cNvSpPr>
          <p:nvPr>
            <p:ph type="sldNum" sz="quarter" idx="28"/>
          </p:nvPr>
        </p:nvSpPr>
        <p:spPr/>
        <p:txBody>
          <a:bodyPr/>
          <a:lstStyle/>
          <a:p>
            <a:fld id="{529AFA16-AEC4-7D4A-82F3-BDAE8E49079E}" type="slidenum">
              <a:rPr lang="en-US" smtClean="0"/>
              <a:pPr/>
              <a:t>17</a:t>
            </a:fld>
            <a:endParaRPr lang="en-US"/>
          </a:p>
        </p:txBody>
      </p:sp>
    </p:spTree>
    <p:custDataLst>
      <p:tags r:id="rId1"/>
    </p:custDataLst>
    <p:extLst>
      <p:ext uri="{BB962C8B-B14F-4D97-AF65-F5344CB8AC3E}">
        <p14:creationId xmlns:p14="http://schemas.microsoft.com/office/powerpoint/2010/main" val="12773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3000"/>
                                        <p:tgtEl>
                                          <p:spTgt spid="23"/>
                                        </p:tgtEl>
                                      </p:cBhvr>
                                    </p:animEffect>
                                  </p:childTnLst>
                                </p:cTn>
                              </p:par>
                              <p:par>
                                <p:cTn id="8" presetID="42" presetClass="exit" presetSubtype="0" fill="hold" grpId="0" nodeType="withEffect">
                                  <p:stCondLst>
                                    <p:cond delay="0"/>
                                  </p:stCondLst>
                                  <p:childTnLst>
                                    <p:animEffect transition="out" filter="fade">
                                      <p:cBhvr>
                                        <p:cTn id="9" dur="500"/>
                                        <p:tgtEl>
                                          <p:spTgt spid="8"/>
                                        </p:tgtEl>
                                      </p:cBhvr>
                                    </p:animEffect>
                                    <p:anim calcmode="lin" valueType="num">
                                      <p:cBhvr>
                                        <p:cTn id="10" dur="500"/>
                                        <p:tgtEl>
                                          <p:spTgt spid="8"/>
                                        </p:tgtEl>
                                        <p:attrNameLst>
                                          <p:attrName>ppt_x</p:attrName>
                                        </p:attrNameLst>
                                      </p:cBhvr>
                                      <p:tavLst>
                                        <p:tav tm="0">
                                          <p:val>
                                            <p:strVal val="ppt_x"/>
                                          </p:val>
                                        </p:tav>
                                        <p:tav tm="100000">
                                          <p:val>
                                            <p:strVal val="ppt_x"/>
                                          </p:val>
                                        </p:tav>
                                      </p:tavLst>
                                    </p:anim>
                                    <p:anim calcmode="lin" valueType="num">
                                      <p:cBhvr>
                                        <p:cTn id="11" dur="500"/>
                                        <p:tgtEl>
                                          <p:spTgt spid="8"/>
                                        </p:tgtEl>
                                        <p:attrNameLst>
                                          <p:attrName>ppt_y</p:attrName>
                                        </p:attrNameLst>
                                      </p:cBhvr>
                                      <p:tavLst>
                                        <p:tav tm="0">
                                          <p:val>
                                            <p:strVal val="ppt_y"/>
                                          </p:val>
                                        </p:tav>
                                        <p:tav tm="100000">
                                          <p:val>
                                            <p:strVal val="ppt_y+.1"/>
                                          </p:val>
                                        </p:tav>
                                      </p:tavLst>
                                    </p:anim>
                                    <p:set>
                                      <p:cBhvr>
                                        <p:cTn id="12" dur="1" fill="hold">
                                          <p:stCondLst>
                                            <p:cond delay="499"/>
                                          </p:stCondLst>
                                        </p:cTn>
                                        <p:tgtEl>
                                          <p:spTgt spid="8"/>
                                        </p:tgtEl>
                                        <p:attrNameLst>
                                          <p:attrName>style.visibility</p:attrName>
                                        </p:attrNameLst>
                                      </p:cBhvr>
                                      <p:to>
                                        <p:strVal val="hidden"/>
                                      </p:to>
                                    </p:set>
                                  </p:childTnLst>
                                </p:cTn>
                              </p:par>
                              <p:par>
                                <p:cTn id="13" presetID="42" presetClass="exit" presetSubtype="0" fill="hold" grpId="0" nodeType="withEffect">
                                  <p:stCondLst>
                                    <p:cond delay="250"/>
                                  </p:stCondLst>
                                  <p:childTnLst>
                                    <p:animEffect transition="out" filter="fade">
                                      <p:cBhvr>
                                        <p:cTn id="14" dur="500"/>
                                        <p:tgtEl>
                                          <p:spTgt spid="5"/>
                                        </p:tgtEl>
                                      </p:cBhvr>
                                    </p:animEffect>
                                    <p:anim calcmode="lin" valueType="num">
                                      <p:cBhvr>
                                        <p:cTn id="15" dur="500"/>
                                        <p:tgtEl>
                                          <p:spTgt spid="5"/>
                                        </p:tgtEl>
                                        <p:attrNameLst>
                                          <p:attrName>ppt_x</p:attrName>
                                        </p:attrNameLst>
                                      </p:cBhvr>
                                      <p:tavLst>
                                        <p:tav tm="0">
                                          <p:val>
                                            <p:strVal val="ppt_x"/>
                                          </p:val>
                                        </p:tav>
                                        <p:tav tm="100000">
                                          <p:val>
                                            <p:strVal val="ppt_x"/>
                                          </p:val>
                                        </p:tav>
                                      </p:tavLst>
                                    </p:anim>
                                    <p:anim calcmode="lin" valueType="num">
                                      <p:cBhvr>
                                        <p:cTn id="16" dur="500"/>
                                        <p:tgtEl>
                                          <p:spTgt spid="5"/>
                                        </p:tgtEl>
                                        <p:attrNameLst>
                                          <p:attrName>ppt_y</p:attrName>
                                        </p:attrNameLst>
                                      </p:cBhvr>
                                      <p:tavLst>
                                        <p:tav tm="0">
                                          <p:val>
                                            <p:strVal val="ppt_y"/>
                                          </p:val>
                                        </p:tav>
                                        <p:tav tm="100000">
                                          <p:val>
                                            <p:strVal val="ppt_y+.1"/>
                                          </p:val>
                                        </p:tav>
                                      </p:tavLst>
                                    </p:anim>
                                    <p:set>
                                      <p:cBhvr>
                                        <p:cTn id="17" dur="1" fill="hold">
                                          <p:stCondLst>
                                            <p:cond delay="499"/>
                                          </p:stCondLst>
                                        </p:cTn>
                                        <p:tgtEl>
                                          <p:spTgt spid="5"/>
                                        </p:tgtEl>
                                        <p:attrNameLst>
                                          <p:attrName>style.visibility</p:attrName>
                                        </p:attrNameLst>
                                      </p:cBhvr>
                                      <p:to>
                                        <p:strVal val="hidden"/>
                                      </p:to>
                                    </p:set>
                                  </p:childTnLst>
                                </p:cTn>
                              </p:par>
                              <p:par>
                                <p:cTn id="18" presetID="42" presetClass="exit" presetSubtype="0" fill="hold" grpId="0" nodeType="withEffect">
                                  <p:stCondLst>
                                    <p:cond delay="500"/>
                                  </p:stCondLst>
                                  <p:childTnLst>
                                    <p:animEffect transition="out" filter="fade">
                                      <p:cBhvr>
                                        <p:cTn id="19" dur="500"/>
                                        <p:tgtEl>
                                          <p:spTgt spid="6"/>
                                        </p:tgtEl>
                                      </p:cBhvr>
                                    </p:animEffect>
                                    <p:anim calcmode="lin" valueType="num">
                                      <p:cBhvr>
                                        <p:cTn id="20" dur="500"/>
                                        <p:tgtEl>
                                          <p:spTgt spid="6"/>
                                        </p:tgtEl>
                                        <p:attrNameLst>
                                          <p:attrName>ppt_x</p:attrName>
                                        </p:attrNameLst>
                                      </p:cBhvr>
                                      <p:tavLst>
                                        <p:tav tm="0">
                                          <p:val>
                                            <p:strVal val="ppt_x"/>
                                          </p:val>
                                        </p:tav>
                                        <p:tav tm="100000">
                                          <p:val>
                                            <p:strVal val="ppt_x"/>
                                          </p:val>
                                        </p:tav>
                                      </p:tavLst>
                                    </p:anim>
                                    <p:anim calcmode="lin" valueType="num">
                                      <p:cBhvr>
                                        <p:cTn id="21" dur="500"/>
                                        <p:tgtEl>
                                          <p:spTgt spid="6"/>
                                        </p:tgtEl>
                                        <p:attrNameLst>
                                          <p:attrName>ppt_y</p:attrName>
                                        </p:attrNameLst>
                                      </p:cBhvr>
                                      <p:tavLst>
                                        <p:tav tm="0">
                                          <p:val>
                                            <p:strVal val="ppt_y"/>
                                          </p:val>
                                        </p:tav>
                                        <p:tav tm="100000">
                                          <p:val>
                                            <p:strVal val="ppt_y+.1"/>
                                          </p:val>
                                        </p:tav>
                                      </p:tavLst>
                                    </p:anim>
                                    <p:set>
                                      <p:cBhvr>
                                        <p:cTn id="22" dur="1" fill="hold">
                                          <p:stCondLst>
                                            <p:cond delay="499"/>
                                          </p:stCondLst>
                                        </p:cTn>
                                        <p:tgtEl>
                                          <p:spTgt spid="6"/>
                                        </p:tgtEl>
                                        <p:attrNameLst>
                                          <p:attrName>style.visibility</p:attrName>
                                        </p:attrNameLst>
                                      </p:cBhvr>
                                      <p:to>
                                        <p:strVal val="hidden"/>
                                      </p:to>
                                    </p:set>
                                  </p:childTnLst>
                                </p:cTn>
                              </p:par>
                              <p:par>
                                <p:cTn id="23" presetID="42" presetClass="exit" presetSubtype="0" fill="hold" grpId="0" nodeType="withEffect">
                                  <p:stCondLst>
                                    <p:cond delay="750"/>
                                  </p:stCondLst>
                                  <p:childTnLst>
                                    <p:animEffect transition="out" filter="fade">
                                      <p:cBhvr>
                                        <p:cTn id="24" dur="500"/>
                                        <p:tgtEl>
                                          <p:spTgt spid="9"/>
                                        </p:tgtEl>
                                      </p:cBhvr>
                                    </p:animEffect>
                                    <p:anim calcmode="lin" valueType="num">
                                      <p:cBhvr>
                                        <p:cTn id="25" dur="500"/>
                                        <p:tgtEl>
                                          <p:spTgt spid="9"/>
                                        </p:tgtEl>
                                        <p:attrNameLst>
                                          <p:attrName>ppt_x</p:attrName>
                                        </p:attrNameLst>
                                      </p:cBhvr>
                                      <p:tavLst>
                                        <p:tav tm="0">
                                          <p:val>
                                            <p:strVal val="ppt_x"/>
                                          </p:val>
                                        </p:tav>
                                        <p:tav tm="100000">
                                          <p:val>
                                            <p:strVal val="ppt_x"/>
                                          </p:val>
                                        </p:tav>
                                      </p:tavLst>
                                    </p:anim>
                                    <p:anim calcmode="lin" valueType="num">
                                      <p:cBhvr>
                                        <p:cTn id="26" dur="500"/>
                                        <p:tgtEl>
                                          <p:spTgt spid="9"/>
                                        </p:tgtEl>
                                        <p:attrNameLst>
                                          <p:attrName>ppt_y</p:attrName>
                                        </p:attrNameLst>
                                      </p:cBhvr>
                                      <p:tavLst>
                                        <p:tav tm="0">
                                          <p:val>
                                            <p:strVal val="ppt_y"/>
                                          </p:val>
                                        </p:tav>
                                        <p:tav tm="100000">
                                          <p:val>
                                            <p:strVal val="ppt_y+.1"/>
                                          </p:val>
                                        </p:tav>
                                      </p:tavLst>
                                    </p:anim>
                                    <p:set>
                                      <p:cBhvr>
                                        <p:cTn id="27" dur="1" fill="hold">
                                          <p:stCondLst>
                                            <p:cond delay="499"/>
                                          </p:stCondLst>
                                        </p:cTn>
                                        <p:tgtEl>
                                          <p:spTgt spid="9"/>
                                        </p:tgtEl>
                                        <p:attrNameLst>
                                          <p:attrName>style.visibility</p:attrName>
                                        </p:attrNameLst>
                                      </p:cBhvr>
                                      <p:to>
                                        <p:strVal val="hidden"/>
                                      </p:to>
                                    </p:set>
                                  </p:childTnLst>
                                </p:cTn>
                              </p:par>
                              <p:par>
                                <p:cTn id="28" presetID="42" presetClass="exit" presetSubtype="0" fill="hold" grpId="0" nodeType="withEffect">
                                  <p:stCondLst>
                                    <p:cond delay="1000"/>
                                  </p:stCondLst>
                                  <p:childTnLst>
                                    <p:animEffect transition="out" filter="fade">
                                      <p:cBhvr>
                                        <p:cTn id="29" dur="500"/>
                                        <p:tgtEl>
                                          <p:spTgt spid="10"/>
                                        </p:tgtEl>
                                      </p:cBhvr>
                                    </p:animEffect>
                                    <p:anim calcmode="lin" valueType="num">
                                      <p:cBhvr>
                                        <p:cTn id="30" dur="500"/>
                                        <p:tgtEl>
                                          <p:spTgt spid="10"/>
                                        </p:tgtEl>
                                        <p:attrNameLst>
                                          <p:attrName>ppt_x</p:attrName>
                                        </p:attrNameLst>
                                      </p:cBhvr>
                                      <p:tavLst>
                                        <p:tav tm="0">
                                          <p:val>
                                            <p:strVal val="ppt_x"/>
                                          </p:val>
                                        </p:tav>
                                        <p:tav tm="100000">
                                          <p:val>
                                            <p:strVal val="ppt_x"/>
                                          </p:val>
                                        </p:tav>
                                      </p:tavLst>
                                    </p:anim>
                                    <p:anim calcmode="lin" valueType="num">
                                      <p:cBhvr>
                                        <p:cTn id="31" dur="500"/>
                                        <p:tgtEl>
                                          <p:spTgt spid="10"/>
                                        </p:tgtEl>
                                        <p:attrNameLst>
                                          <p:attrName>ppt_y</p:attrName>
                                        </p:attrNameLst>
                                      </p:cBhvr>
                                      <p:tavLst>
                                        <p:tav tm="0">
                                          <p:val>
                                            <p:strVal val="ppt_y"/>
                                          </p:val>
                                        </p:tav>
                                        <p:tav tm="100000">
                                          <p:val>
                                            <p:strVal val="ppt_y+.1"/>
                                          </p:val>
                                        </p:tav>
                                      </p:tavLst>
                                    </p:anim>
                                    <p:set>
                                      <p:cBhvr>
                                        <p:cTn id="32" dur="1" fill="hold">
                                          <p:stCondLst>
                                            <p:cond delay="499"/>
                                          </p:stCondLst>
                                        </p:cTn>
                                        <p:tgtEl>
                                          <p:spTgt spid="10"/>
                                        </p:tgtEl>
                                        <p:attrNameLst>
                                          <p:attrName>style.visibility</p:attrName>
                                        </p:attrNameLst>
                                      </p:cBhvr>
                                      <p:to>
                                        <p:strVal val="hidden"/>
                                      </p:to>
                                    </p:set>
                                  </p:childTnLst>
                                </p:cTn>
                              </p:par>
                              <p:par>
                                <p:cTn id="33" presetID="42" presetClass="exit" presetSubtype="0" fill="hold" grpId="0" nodeType="withEffect">
                                  <p:stCondLst>
                                    <p:cond delay="1250"/>
                                  </p:stCondLst>
                                  <p:childTnLst>
                                    <p:animEffect transition="out" filter="fade">
                                      <p:cBhvr>
                                        <p:cTn id="34" dur="500"/>
                                        <p:tgtEl>
                                          <p:spTgt spid="7"/>
                                        </p:tgtEl>
                                      </p:cBhvr>
                                    </p:animEffect>
                                    <p:anim calcmode="lin" valueType="num">
                                      <p:cBhvr>
                                        <p:cTn id="35" dur="500"/>
                                        <p:tgtEl>
                                          <p:spTgt spid="7"/>
                                        </p:tgtEl>
                                        <p:attrNameLst>
                                          <p:attrName>ppt_x</p:attrName>
                                        </p:attrNameLst>
                                      </p:cBhvr>
                                      <p:tavLst>
                                        <p:tav tm="0">
                                          <p:val>
                                            <p:strVal val="ppt_x"/>
                                          </p:val>
                                        </p:tav>
                                        <p:tav tm="100000">
                                          <p:val>
                                            <p:strVal val="ppt_x"/>
                                          </p:val>
                                        </p:tav>
                                      </p:tavLst>
                                    </p:anim>
                                    <p:anim calcmode="lin" valueType="num">
                                      <p:cBhvr>
                                        <p:cTn id="36" dur="500"/>
                                        <p:tgtEl>
                                          <p:spTgt spid="7"/>
                                        </p:tgtEl>
                                        <p:attrNameLst>
                                          <p:attrName>ppt_y</p:attrName>
                                        </p:attrNameLst>
                                      </p:cBhvr>
                                      <p:tavLst>
                                        <p:tav tm="0">
                                          <p:val>
                                            <p:strVal val="ppt_y"/>
                                          </p:val>
                                        </p:tav>
                                        <p:tav tm="100000">
                                          <p:val>
                                            <p:strVal val="ppt_y+.1"/>
                                          </p:val>
                                        </p:tav>
                                      </p:tavLst>
                                    </p:anim>
                                    <p:set>
                                      <p:cBhvr>
                                        <p:cTn id="37" dur="1" fill="hold">
                                          <p:stCondLst>
                                            <p:cond delay="499"/>
                                          </p:stCondLst>
                                        </p:cTn>
                                        <p:tgtEl>
                                          <p:spTgt spid="7"/>
                                        </p:tgtEl>
                                        <p:attrNameLst>
                                          <p:attrName>style.visibility</p:attrName>
                                        </p:attrNameLst>
                                      </p:cBhvr>
                                      <p:to>
                                        <p:strVal val="hidden"/>
                                      </p:to>
                                    </p:set>
                                  </p:childTnLst>
                                </p:cTn>
                              </p:par>
                              <p:par>
                                <p:cTn id="38" presetID="42" presetClass="exit" presetSubtype="0" fill="hold" grpId="0" nodeType="withEffect">
                                  <p:stCondLst>
                                    <p:cond delay="1500"/>
                                  </p:stCondLst>
                                  <p:childTnLst>
                                    <p:animEffect transition="out" filter="fade">
                                      <p:cBhvr>
                                        <p:cTn id="39" dur="500"/>
                                        <p:tgtEl>
                                          <p:spTgt spid="11"/>
                                        </p:tgtEl>
                                      </p:cBhvr>
                                    </p:animEffect>
                                    <p:anim calcmode="lin" valueType="num">
                                      <p:cBhvr>
                                        <p:cTn id="40" dur="500"/>
                                        <p:tgtEl>
                                          <p:spTgt spid="11"/>
                                        </p:tgtEl>
                                        <p:attrNameLst>
                                          <p:attrName>ppt_x</p:attrName>
                                        </p:attrNameLst>
                                      </p:cBhvr>
                                      <p:tavLst>
                                        <p:tav tm="0">
                                          <p:val>
                                            <p:strVal val="ppt_x"/>
                                          </p:val>
                                        </p:tav>
                                        <p:tav tm="100000">
                                          <p:val>
                                            <p:strVal val="ppt_x"/>
                                          </p:val>
                                        </p:tav>
                                      </p:tavLst>
                                    </p:anim>
                                    <p:anim calcmode="lin" valueType="num">
                                      <p:cBhvr>
                                        <p:cTn id="41" dur="500"/>
                                        <p:tgtEl>
                                          <p:spTgt spid="11"/>
                                        </p:tgtEl>
                                        <p:attrNameLst>
                                          <p:attrName>ppt_y</p:attrName>
                                        </p:attrNameLst>
                                      </p:cBhvr>
                                      <p:tavLst>
                                        <p:tav tm="0">
                                          <p:val>
                                            <p:strVal val="ppt_y"/>
                                          </p:val>
                                        </p:tav>
                                        <p:tav tm="100000">
                                          <p:val>
                                            <p:strVal val="ppt_y+.1"/>
                                          </p:val>
                                        </p:tav>
                                      </p:tavLst>
                                    </p:anim>
                                    <p:set>
                                      <p:cBhvr>
                                        <p:cTn id="42" dur="1" fill="hold">
                                          <p:stCondLst>
                                            <p:cond delay="499"/>
                                          </p:stCondLst>
                                        </p:cTn>
                                        <p:tgtEl>
                                          <p:spTgt spid="11"/>
                                        </p:tgtEl>
                                        <p:attrNameLst>
                                          <p:attrName>style.visibility</p:attrName>
                                        </p:attrNameLst>
                                      </p:cBhvr>
                                      <p:to>
                                        <p:strVal val="hidden"/>
                                      </p:to>
                                    </p:set>
                                  </p:childTnLst>
                                </p:cTn>
                              </p:par>
                              <p:par>
                                <p:cTn id="43" presetID="42" presetClass="exit" presetSubtype="0" fill="hold" nodeType="withEffect">
                                  <p:stCondLst>
                                    <p:cond delay="1750"/>
                                  </p:stCondLst>
                                  <p:childTnLst>
                                    <p:animEffect transition="out" filter="fade">
                                      <p:cBhvr>
                                        <p:cTn id="44" dur="500"/>
                                        <p:tgtEl>
                                          <p:spTgt spid="3"/>
                                        </p:tgtEl>
                                      </p:cBhvr>
                                    </p:animEffect>
                                    <p:anim calcmode="lin" valueType="num">
                                      <p:cBhvr>
                                        <p:cTn id="45" dur="500"/>
                                        <p:tgtEl>
                                          <p:spTgt spid="3"/>
                                        </p:tgtEl>
                                        <p:attrNameLst>
                                          <p:attrName>ppt_x</p:attrName>
                                        </p:attrNameLst>
                                      </p:cBhvr>
                                      <p:tavLst>
                                        <p:tav tm="0">
                                          <p:val>
                                            <p:strVal val="ppt_x"/>
                                          </p:val>
                                        </p:tav>
                                        <p:tav tm="100000">
                                          <p:val>
                                            <p:strVal val="ppt_x"/>
                                          </p:val>
                                        </p:tav>
                                      </p:tavLst>
                                    </p:anim>
                                    <p:anim calcmode="lin" valueType="num">
                                      <p:cBhvr>
                                        <p:cTn id="46" dur="500"/>
                                        <p:tgtEl>
                                          <p:spTgt spid="3"/>
                                        </p:tgtEl>
                                        <p:attrNameLst>
                                          <p:attrName>ppt_y</p:attrName>
                                        </p:attrNameLst>
                                      </p:cBhvr>
                                      <p:tavLst>
                                        <p:tav tm="0">
                                          <p:val>
                                            <p:strVal val="ppt_y"/>
                                          </p:val>
                                        </p:tav>
                                        <p:tav tm="100000">
                                          <p:val>
                                            <p:strVal val="ppt_y+.1"/>
                                          </p:val>
                                        </p:tav>
                                      </p:tavLst>
                                    </p:anim>
                                    <p:set>
                                      <p:cBhvr>
                                        <p:cTn id="47" dur="1" fill="hold">
                                          <p:stCondLst>
                                            <p:cond delay="499"/>
                                          </p:stCondLst>
                                        </p:cTn>
                                        <p:tgtEl>
                                          <p:spTgt spid="3"/>
                                        </p:tgtEl>
                                        <p:attrNameLst>
                                          <p:attrName>style.visibility</p:attrName>
                                        </p:attrNameLst>
                                      </p:cBhvr>
                                      <p:to>
                                        <p:strVal val="hidden"/>
                                      </p:to>
                                    </p:set>
                                  </p:childTnLst>
                                </p:cTn>
                              </p:par>
                              <p:par>
                                <p:cTn id="48" presetID="22" presetClass="entr" presetSubtype="2" fill="hold" grpId="0" nodeType="withEffect">
                                  <p:stCondLst>
                                    <p:cond delay="1000"/>
                                  </p:stCondLst>
                                  <p:childTnLst>
                                    <p:set>
                                      <p:cBhvr>
                                        <p:cTn id="49" dur="1" fill="hold">
                                          <p:stCondLst>
                                            <p:cond delay="0"/>
                                          </p:stCondLst>
                                        </p:cTn>
                                        <p:tgtEl>
                                          <p:spTgt spid="106"/>
                                        </p:tgtEl>
                                        <p:attrNameLst>
                                          <p:attrName>style.visibility</p:attrName>
                                        </p:attrNameLst>
                                      </p:cBhvr>
                                      <p:to>
                                        <p:strVal val="visible"/>
                                      </p:to>
                                    </p:set>
                                    <p:animEffect transition="in" filter="wipe(right)">
                                      <p:cBhvr>
                                        <p:cTn id="50" dur="1250"/>
                                        <p:tgtEl>
                                          <p:spTgt spid="106"/>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150"/>
                                        <p:tgtEl>
                                          <p:spTgt spid="127"/>
                                        </p:tgtEl>
                                      </p:cBhvr>
                                    </p:animEffect>
                                  </p:childTnLst>
                                </p:cTn>
                              </p:par>
                              <p:par>
                                <p:cTn id="54" presetID="10" presetClass="entr" presetSubtype="0" fill="hold" grpId="0" nodeType="withEffect">
                                  <p:stCondLst>
                                    <p:cond delay="1150"/>
                                  </p:stCondLst>
                                  <p:childTnLst>
                                    <p:set>
                                      <p:cBhvr>
                                        <p:cTn id="55" dur="1" fill="hold">
                                          <p:stCondLst>
                                            <p:cond delay="0"/>
                                          </p:stCondLst>
                                        </p:cTn>
                                        <p:tgtEl>
                                          <p:spTgt spid="126"/>
                                        </p:tgtEl>
                                        <p:attrNameLst>
                                          <p:attrName>style.visibility</p:attrName>
                                        </p:attrNameLst>
                                      </p:cBhvr>
                                      <p:to>
                                        <p:strVal val="visible"/>
                                      </p:to>
                                    </p:set>
                                    <p:animEffect transition="in" filter="fade">
                                      <p:cBhvr>
                                        <p:cTn id="56" dur="150"/>
                                        <p:tgtEl>
                                          <p:spTgt spid="126"/>
                                        </p:tgtEl>
                                      </p:cBhvr>
                                    </p:animEffect>
                                  </p:childTnLst>
                                </p:cTn>
                              </p:par>
                              <p:par>
                                <p:cTn id="57" presetID="10" presetClass="entr" presetSubtype="0" fill="hold" grpId="0" nodeType="withEffect">
                                  <p:stCondLst>
                                    <p:cond delay="1300"/>
                                  </p:stCondLst>
                                  <p:childTnLst>
                                    <p:set>
                                      <p:cBhvr>
                                        <p:cTn id="58" dur="1" fill="hold">
                                          <p:stCondLst>
                                            <p:cond delay="0"/>
                                          </p:stCondLst>
                                        </p:cTn>
                                        <p:tgtEl>
                                          <p:spTgt spid="125"/>
                                        </p:tgtEl>
                                        <p:attrNameLst>
                                          <p:attrName>style.visibility</p:attrName>
                                        </p:attrNameLst>
                                      </p:cBhvr>
                                      <p:to>
                                        <p:strVal val="visible"/>
                                      </p:to>
                                    </p:set>
                                    <p:animEffect transition="in" filter="fade">
                                      <p:cBhvr>
                                        <p:cTn id="59" dur="150"/>
                                        <p:tgtEl>
                                          <p:spTgt spid="125"/>
                                        </p:tgtEl>
                                      </p:cBhvr>
                                    </p:animEffect>
                                  </p:childTnLst>
                                </p:cTn>
                              </p:par>
                              <p:par>
                                <p:cTn id="60" presetID="10" presetClass="entr" presetSubtype="0" fill="hold" grpId="0" nodeType="withEffect">
                                  <p:stCondLst>
                                    <p:cond delay="1600"/>
                                  </p:stCondLst>
                                  <p:childTnLst>
                                    <p:set>
                                      <p:cBhvr>
                                        <p:cTn id="61" dur="1" fill="hold">
                                          <p:stCondLst>
                                            <p:cond delay="0"/>
                                          </p:stCondLst>
                                        </p:cTn>
                                        <p:tgtEl>
                                          <p:spTgt spid="123"/>
                                        </p:tgtEl>
                                        <p:attrNameLst>
                                          <p:attrName>style.visibility</p:attrName>
                                        </p:attrNameLst>
                                      </p:cBhvr>
                                      <p:to>
                                        <p:strVal val="visible"/>
                                      </p:to>
                                    </p:set>
                                    <p:animEffect transition="in" filter="fade">
                                      <p:cBhvr>
                                        <p:cTn id="62" dur="150"/>
                                        <p:tgtEl>
                                          <p:spTgt spid="123"/>
                                        </p:tgtEl>
                                      </p:cBhvr>
                                    </p:animEffect>
                                  </p:childTnLst>
                                </p:cTn>
                              </p:par>
                              <p:par>
                                <p:cTn id="63" presetID="10" presetClass="entr" presetSubtype="0" fill="hold" grpId="0" nodeType="withEffect">
                                  <p:stCondLst>
                                    <p:cond delay="1750"/>
                                  </p:stCondLst>
                                  <p:childTnLst>
                                    <p:set>
                                      <p:cBhvr>
                                        <p:cTn id="64" dur="1" fill="hold">
                                          <p:stCondLst>
                                            <p:cond delay="0"/>
                                          </p:stCondLst>
                                        </p:cTn>
                                        <p:tgtEl>
                                          <p:spTgt spid="122"/>
                                        </p:tgtEl>
                                        <p:attrNameLst>
                                          <p:attrName>style.visibility</p:attrName>
                                        </p:attrNameLst>
                                      </p:cBhvr>
                                      <p:to>
                                        <p:strVal val="visible"/>
                                      </p:to>
                                    </p:set>
                                    <p:animEffect transition="in" filter="fade">
                                      <p:cBhvr>
                                        <p:cTn id="65" dur="150"/>
                                        <p:tgtEl>
                                          <p:spTgt spid="122"/>
                                        </p:tgtEl>
                                      </p:cBhvr>
                                    </p:animEffect>
                                  </p:childTnLst>
                                </p:cTn>
                              </p:par>
                              <p:par>
                                <p:cTn id="66" presetID="10" presetClass="entr" presetSubtype="0" fill="hold" grpId="0" nodeType="withEffect">
                                  <p:stCondLst>
                                    <p:cond delay="190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150"/>
                                        <p:tgtEl>
                                          <p:spTgt spid="121"/>
                                        </p:tgtEl>
                                      </p:cBhvr>
                                    </p:animEffect>
                                  </p:childTnLst>
                                </p:cTn>
                              </p:par>
                              <p:par>
                                <p:cTn id="69" presetID="10" presetClass="entr" presetSubtype="0" fill="hold" grpId="0" nodeType="withEffect">
                                  <p:stCondLst>
                                    <p:cond delay="20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150"/>
                                        <p:tgtEl>
                                          <p:spTgt spid="118"/>
                                        </p:tgtEl>
                                      </p:cBhvr>
                                    </p:animEffect>
                                  </p:childTnLst>
                                </p:cTn>
                              </p:par>
                              <p:par>
                                <p:cTn id="72" presetID="22" presetClass="entr" presetSubtype="8" fill="hold" grpId="0" nodeType="withEffect">
                                  <p:stCondLst>
                                    <p:cond delay="2250"/>
                                  </p:stCondLst>
                                  <p:childTnLst>
                                    <p:set>
                                      <p:cBhvr>
                                        <p:cTn id="73" dur="1" fill="hold">
                                          <p:stCondLst>
                                            <p:cond delay="0"/>
                                          </p:stCondLst>
                                        </p:cTn>
                                        <p:tgtEl>
                                          <p:spTgt spid="178"/>
                                        </p:tgtEl>
                                        <p:attrNameLst>
                                          <p:attrName>style.visibility</p:attrName>
                                        </p:attrNameLst>
                                      </p:cBhvr>
                                      <p:to>
                                        <p:strVal val="visible"/>
                                      </p:to>
                                    </p:set>
                                    <p:animEffect transition="in" filter="wipe(left)">
                                      <p:cBhvr>
                                        <p:cTn id="74" dur="1000"/>
                                        <p:tgtEl>
                                          <p:spTgt spid="178"/>
                                        </p:tgtEl>
                                      </p:cBhvr>
                                    </p:animEffect>
                                  </p:childTnLst>
                                </p:cTn>
                              </p:par>
                              <p:par>
                                <p:cTn id="75" presetID="10" presetClass="entr" presetSubtype="0" fill="hold" nodeType="withEffect">
                                  <p:stCondLst>
                                    <p:cond delay="2500"/>
                                  </p:stCondLst>
                                  <p:childTnLst>
                                    <p:set>
                                      <p:cBhvr>
                                        <p:cTn id="76" dur="1" fill="hold">
                                          <p:stCondLst>
                                            <p:cond delay="0"/>
                                          </p:stCondLst>
                                        </p:cTn>
                                        <p:tgtEl>
                                          <p:spTgt spid="155"/>
                                        </p:tgtEl>
                                        <p:attrNameLst>
                                          <p:attrName>style.visibility</p:attrName>
                                        </p:attrNameLst>
                                      </p:cBhvr>
                                      <p:to>
                                        <p:strVal val="visible"/>
                                      </p:to>
                                    </p:set>
                                    <p:animEffect transition="in" filter="fade">
                                      <p:cBhvr>
                                        <p:cTn id="77" dur="500"/>
                                        <p:tgtEl>
                                          <p:spTgt spid="155"/>
                                        </p:tgtEl>
                                      </p:cBhvr>
                                    </p:animEffect>
                                  </p:childTnLst>
                                </p:cTn>
                              </p:par>
                              <p:par>
                                <p:cTn id="78" presetID="10" presetClass="entr" presetSubtype="0" fill="hold" grpId="0" nodeType="withEffect">
                                  <p:stCondLst>
                                    <p:cond delay="2500"/>
                                  </p:stCondLst>
                                  <p:childTnLst>
                                    <p:set>
                                      <p:cBhvr>
                                        <p:cTn id="79" dur="1" fill="hold">
                                          <p:stCondLst>
                                            <p:cond delay="0"/>
                                          </p:stCondLst>
                                        </p:cTn>
                                        <p:tgtEl>
                                          <p:spTgt spid="157"/>
                                        </p:tgtEl>
                                        <p:attrNameLst>
                                          <p:attrName>style.visibility</p:attrName>
                                        </p:attrNameLst>
                                      </p:cBhvr>
                                      <p:to>
                                        <p:strVal val="visible"/>
                                      </p:to>
                                    </p:set>
                                    <p:animEffect transition="in" filter="fade">
                                      <p:cBhvr>
                                        <p:cTn id="80" dur="500"/>
                                        <p:tgtEl>
                                          <p:spTgt spid="157"/>
                                        </p:tgtEl>
                                      </p:cBhvr>
                                    </p:animEffect>
                                  </p:childTnLst>
                                </p:cTn>
                              </p:par>
                              <p:par>
                                <p:cTn id="81" presetID="10" presetClass="entr" presetSubtype="0" fill="hold" grpId="0" nodeType="withEffect">
                                  <p:stCondLst>
                                    <p:cond delay="2750"/>
                                  </p:stCondLst>
                                  <p:childTnLst>
                                    <p:set>
                                      <p:cBhvr>
                                        <p:cTn id="82" dur="1" fill="hold">
                                          <p:stCondLst>
                                            <p:cond delay="0"/>
                                          </p:stCondLst>
                                        </p:cTn>
                                        <p:tgtEl>
                                          <p:spTgt spid="164"/>
                                        </p:tgtEl>
                                        <p:attrNameLst>
                                          <p:attrName>style.visibility</p:attrName>
                                        </p:attrNameLst>
                                      </p:cBhvr>
                                      <p:to>
                                        <p:strVal val="visible"/>
                                      </p:to>
                                    </p:set>
                                    <p:animEffect transition="in" filter="fade">
                                      <p:cBhvr>
                                        <p:cTn id="83" dur="500"/>
                                        <p:tgtEl>
                                          <p:spTgt spid="164"/>
                                        </p:tgtEl>
                                      </p:cBhvr>
                                    </p:animEffect>
                                  </p:childTnLst>
                                </p:cTn>
                              </p:par>
                              <p:par>
                                <p:cTn id="84" presetID="10" presetClass="entr" presetSubtype="0" fill="hold" nodeType="withEffect">
                                  <p:stCondLst>
                                    <p:cond delay="2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0"/>
                                        <p:tgtEl>
                                          <p:spTgt spid="166"/>
                                        </p:tgtEl>
                                      </p:cBhvr>
                                    </p:animEffect>
                                  </p:childTnLst>
                                </p:cTn>
                              </p:par>
                              <p:par>
                                <p:cTn id="87" presetID="10" presetClass="entr" presetSubtype="0" fill="hold" grpId="0" nodeType="withEffect">
                                  <p:stCondLst>
                                    <p:cond delay="2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0"/>
                                        <p:tgtEl>
                                          <p:spTgt spid="167"/>
                                        </p:tgtEl>
                                      </p:cBhvr>
                                    </p:animEffect>
                                  </p:childTnLst>
                                </p:cTn>
                              </p:par>
                              <p:par>
                                <p:cTn id="90" presetID="10" presetClass="entr" presetSubtype="0" fill="hold" grpId="0" nodeType="withEffect">
                                  <p:stCondLst>
                                    <p:cond delay="3000"/>
                                  </p:stCondLst>
                                  <p:childTnLst>
                                    <p:set>
                                      <p:cBhvr>
                                        <p:cTn id="91" dur="1" fill="hold">
                                          <p:stCondLst>
                                            <p:cond delay="0"/>
                                          </p:stCondLst>
                                        </p:cTn>
                                        <p:tgtEl>
                                          <p:spTgt spid="171"/>
                                        </p:tgtEl>
                                        <p:attrNameLst>
                                          <p:attrName>style.visibility</p:attrName>
                                        </p:attrNameLst>
                                      </p:cBhvr>
                                      <p:to>
                                        <p:strVal val="visible"/>
                                      </p:to>
                                    </p:set>
                                    <p:animEffect transition="in" filter="fade">
                                      <p:cBhvr>
                                        <p:cTn id="92" dur="500"/>
                                        <p:tgtEl>
                                          <p:spTgt spid="171"/>
                                        </p:tgtEl>
                                      </p:cBhvr>
                                    </p:animEffect>
                                  </p:childTnLst>
                                </p:cTn>
                              </p:par>
                              <p:par>
                                <p:cTn id="93" presetID="10" presetClass="entr" presetSubtype="0" fill="hold" nodeType="withEffect">
                                  <p:stCondLst>
                                    <p:cond delay="3000"/>
                                  </p:stCondLst>
                                  <p:childTnLst>
                                    <p:set>
                                      <p:cBhvr>
                                        <p:cTn id="94" dur="1" fill="hold">
                                          <p:stCondLst>
                                            <p:cond delay="0"/>
                                          </p:stCondLst>
                                        </p:cTn>
                                        <p:tgtEl>
                                          <p:spTgt spid="169"/>
                                        </p:tgtEl>
                                        <p:attrNameLst>
                                          <p:attrName>style.visibility</p:attrName>
                                        </p:attrNameLst>
                                      </p:cBhvr>
                                      <p:to>
                                        <p:strVal val="visible"/>
                                      </p:to>
                                    </p:set>
                                    <p:animEffect transition="in" filter="fade">
                                      <p:cBhvr>
                                        <p:cTn id="95"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P spid="6" grpId="0"/>
      <p:bldP spid="7" grpId="0"/>
      <p:bldP spid="8" grpId="0"/>
      <p:bldP spid="9" grpId="0"/>
      <p:bldP spid="10" grpId="0"/>
      <p:bldP spid="11" grpId="0"/>
      <p:bldP spid="178" grpId="0" animBg="1"/>
      <p:bldP spid="157" grpId="0"/>
      <p:bldP spid="167" grpId="0" animBg="1"/>
      <p:bldP spid="164" grpId="0"/>
      <p:bldP spid="171" grpId="0"/>
      <p:bldP spid="106" grpId="0" animBg="1"/>
      <p:bldP spid="118" grpId="0"/>
      <p:bldP spid="121" grpId="0"/>
      <p:bldP spid="122" grpId="0"/>
      <p:bldP spid="123" grpId="0"/>
      <p:bldP spid="125" grpId="0"/>
      <p:bldP spid="126" grpId="0"/>
      <p:bldP spid="1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Hexagon 89">
            <a:extLst>
              <a:ext uri="{FF2B5EF4-FFF2-40B4-BE49-F238E27FC236}">
                <a16:creationId xmlns:a16="http://schemas.microsoft.com/office/drawing/2014/main" id="{599C1AA1-02A7-4DBE-B8CA-0455080BD199}"/>
              </a:ext>
            </a:extLst>
          </p:cNvPr>
          <p:cNvSpPr/>
          <p:nvPr/>
        </p:nvSpPr>
        <p:spPr bwMode="auto">
          <a:xfrm>
            <a:off x="11984254" y="2753001"/>
            <a:ext cx="559853" cy="482631"/>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52105" y="2753003"/>
            <a:ext cx="12383752" cy="1121463"/>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 name="Group 50">
            <a:extLst>
              <a:ext uri="{FF2B5EF4-FFF2-40B4-BE49-F238E27FC236}">
                <a16:creationId xmlns:a16="http://schemas.microsoft.com/office/drawing/2014/main" id="{CFF3D83A-FCA4-4101-AAFB-A3BDCA1D3854}"/>
              </a:ext>
            </a:extLst>
          </p:cNvPr>
          <p:cNvGrpSpPr/>
          <p:nvPr/>
        </p:nvGrpSpPr>
        <p:grpSpPr>
          <a:xfrm>
            <a:off x="163466" y="3708403"/>
            <a:ext cx="11868183" cy="482631"/>
            <a:chOff x="166743" y="3220231"/>
            <a:chExt cx="12106163" cy="492309"/>
          </a:xfrm>
          <a:solidFill>
            <a:srgbClr val="DD5900"/>
          </a:solidFill>
        </p:grpSpPr>
        <p:sp>
          <p:nvSpPr>
            <p:cNvPr id="52" name="Hexagon 51">
              <a:extLst>
                <a:ext uri="{FF2B5EF4-FFF2-40B4-BE49-F238E27FC236}">
                  <a16:creationId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Hexagon 52">
              <a:extLst>
                <a:ext uri="{FF2B5EF4-FFF2-40B4-BE49-F238E27FC236}">
                  <a16:creationId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Hexagon 53">
              <a:extLst>
                <a:ext uri="{FF2B5EF4-FFF2-40B4-BE49-F238E27FC236}">
                  <a16:creationId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Hexagon 54">
              <a:extLst>
                <a:ext uri="{FF2B5EF4-FFF2-40B4-BE49-F238E27FC236}">
                  <a16:creationId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Hexagon 55">
              <a:extLst>
                <a:ext uri="{FF2B5EF4-FFF2-40B4-BE49-F238E27FC236}">
                  <a16:creationId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Hexagon 56">
              <a:extLst>
                <a:ext uri="{FF2B5EF4-FFF2-40B4-BE49-F238E27FC236}">
                  <a16:creationId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Hexagon 57">
              <a:extLst>
                <a:ext uri="{FF2B5EF4-FFF2-40B4-BE49-F238E27FC236}">
                  <a16:creationId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Hexagon 58">
              <a:extLst>
                <a:ext uri="{FF2B5EF4-FFF2-40B4-BE49-F238E27FC236}">
                  <a16:creationId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Hexagon 59">
              <a:extLst>
                <a:ext uri="{FF2B5EF4-FFF2-40B4-BE49-F238E27FC236}">
                  <a16:creationId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2" name="Hexagon 61">
              <a:extLst>
                <a:ext uri="{FF2B5EF4-FFF2-40B4-BE49-F238E27FC236}">
                  <a16:creationId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Hexagon 62">
              <a:extLst>
                <a:ext uri="{FF2B5EF4-FFF2-40B4-BE49-F238E27FC236}">
                  <a16:creationId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04" name="Hexagon 103">
            <a:extLst>
              <a:ext uri="{FF2B5EF4-FFF2-40B4-BE49-F238E27FC236}">
                <a16:creationId xmlns:a16="http://schemas.microsoft.com/office/drawing/2014/main" id="{96099349-8C3D-4F12-8DC2-F7B2DCAC17D9}"/>
              </a:ext>
            </a:extLst>
          </p:cNvPr>
          <p:cNvSpPr/>
          <p:nvPr/>
        </p:nvSpPr>
        <p:spPr bwMode="auto">
          <a:xfrm>
            <a:off x="11984254" y="3391834"/>
            <a:ext cx="559853" cy="482631"/>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9792827" y="5301086"/>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369661" y="5283907"/>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4701259" y="5310323"/>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cxnSpLocks/>
          </p:cNvCxnSpPr>
          <p:nvPr/>
        </p:nvCxnSpPr>
        <p:spPr>
          <a:xfrm flipH="1" flipV="1">
            <a:off x="2243932" y="5283907"/>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4710C7B-E4E2-439E-93F5-67A19828C901}"/>
              </a:ext>
            </a:extLst>
          </p:cNvPr>
          <p:cNvSpPr/>
          <p:nvPr/>
        </p:nvSpPr>
        <p:spPr bwMode="auto">
          <a:xfrm>
            <a:off x="848" y="3950528"/>
            <a:ext cx="12192000" cy="1422020"/>
          </a:xfrm>
          <a:prstGeom prst="rect">
            <a:avLst/>
          </a:prstGeom>
          <a:solidFill>
            <a:srgbClr val="DD5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id="{F94E8CF6-E0BA-413B-A2F8-003E7B9CC15F}"/>
              </a:ext>
            </a:extLst>
          </p:cNvPr>
          <p:cNvSpPr txBox="1">
            <a:spLocks/>
          </p:cNvSpPr>
          <p:nvPr/>
        </p:nvSpPr>
        <p:spPr>
          <a:xfrm>
            <a:off x="407893"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Programming Models</a:t>
            </a:r>
          </a:p>
        </p:txBody>
      </p:sp>
      <p:sp>
        <p:nvSpPr>
          <p:cNvPr id="140" name="Text Placeholder 21">
            <a:extLst>
              <a:ext uri="{FF2B5EF4-FFF2-40B4-BE49-F238E27FC236}">
                <a16:creationId xmlns:a16="http://schemas.microsoft.com/office/drawing/2014/main" id="{7E446161-98FA-44D8-94D6-4036B3D00C87}"/>
              </a:ext>
            </a:extLst>
          </p:cNvPr>
          <p:cNvSpPr txBox="1">
            <a:spLocks/>
          </p:cNvSpPr>
          <p:nvPr/>
        </p:nvSpPr>
        <p:spPr>
          <a:xfrm>
            <a:off x="2027429"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Dev &amp; Ops </a:t>
            </a:r>
            <a:br>
              <a:rPr lang="en-US" sz="1372"/>
            </a:br>
            <a:r>
              <a:rPr lang="en-US" sz="1372"/>
              <a:t>Tooling</a:t>
            </a:r>
          </a:p>
        </p:txBody>
      </p:sp>
      <p:sp>
        <p:nvSpPr>
          <p:cNvPr id="141" name="Text Placeholder 21">
            <a:extLst>
              <a:ext uri="{FF2B5EF4-FFF2-40B4-BE49-F238E27FC236}">
                <a16:creationId xmlns:a16="http://schemas.microsoft.com/office/drawing/2014/main" id="{E2CD1139-E0D7-494D-8C1D-7218B280F851}"/>
              </a:ext>
            </a:extLst>
          </p:cNvPr>
          <p:cNvSpPr txBox="1">
            <a:spLocks/>
          </p:cNvSpPr>
          <p:nvPr/>
        </p:nvSpPr>
        <p:spPr>
          <a:xfrm>
            <a:off x="3646965" y="4663516"/>
            <a:ext cx="1658999" cy="39224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Orchestration</a:t>
            </a:r>
          </a:p>
        </p:txBody>
      </p:sp>
      <p:sp>
        <p:nvSpPr>
          <p:cNvPr id="142" name="Text Placeholder 21">
            <a:extLst>
              <a:ext uri="{FF2B5EF4-FFF2-40B4-BE49-F238E27FC236}">
                <a16:creationId xmlns:a16="http://schemas.microsoft.com/office/drawing/2014/main" id="{C348274E-5BDC-4FD2-8735-FD4D5D402FF0}"/>
              </a:ext>
            </a:extLst>
          </p:cNvPr>
          <p:cNvSpPr txBox="1">
            <a:spLocks/>
          </p:cNvSpPr>
          <p:nvPr/>
        </p:nvSpPr>
        <p:spPr>
          <a:xfrm>
            <a:off x="5266501"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Lifecycle Management</a:t>
            </a:r>
          </a:p>
        </p:txBody>
      </p:sp>
      <p:sp>
        <p:nvSpPr>
          <p:cNvPr id="143" name="Text Placeholder 21">
            <a:extLst>
              <a:ext uri="{FF2B5EF4-FFF2-40B4-BE49-F238E27FC236}">
                <a16:creationId xmlns:a16="http://schemas.microsoft.com/office/drawing/2014/main" id="{67A54F95-7A68-404E-A1FE-D6D96DDAF77A}"/>
              </a:ext>
            </a:extLst>
          </p:cNvPr>
          <p:cNvSpPr txBox="1">
            <a:spLocks/>
          </p:cNvSpPr>
          <p:nvPr/>
        </p:nvSpPr>
        <p:spPr>
          <a:xfrm>
            <a:off x="6886037" y="4663516"/>
            <a:ext cx="1658999" cy="64569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Health &amp;</a:t>
            </a:r>
          </a:p>
          <a:p>
            <a:pPr lvl="0" algn="ctr">
              <a:lnSpc>
                <a:spcPct val="100000"/>
              </a:lnSpc>
              <a:defRPr/>
            </a:pPr>
            <a:r>
              <a:rPr lang="en-US" sz="1372"/>
              <a:t>Monitoring</a:t>
            </a:r>
          </a:p>
        </p:txBody>
      </p:sp>
      <p:sp>
        <p:nvSpPr>
          <p:cNvPr id="144" name="Text Placeholder 21">
            <a:extLst>
              <a:ext uri="{FF2B5EF4-FFF2-40B4-BE49-F238E27FC236}">
                <a16:creationId xmlns:a16="http://schemas.microsoft.com/office/drawing/2014/main" id="{B542A092-D173-4357-8117-9BBB249BDBB1}"/>
              </a:ext>
            </a:extLst>
          </p:cNvPr>
          <p:cNvSpPr txBox="1">
            <a:spLocks/>
          </p:cNvSpPr>
          <p:nvPr/>
        </p:nvSpPr>
        <p:spPr>
          <a:xfrm>
            <a:off x="8505573" y="4663516"/>
            <a:ext cx="1658999" cy="85690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Always On Availability</a:t>
            </a:r>
          </a:p>
          <a:p>
            <a:pPr lvl="0" algn="ctr">
              <a:lnSpc>
                <a:spcPct val="100000"/>
              </a:lnSpc>
              <a:defRPr/>
            </a:pPr>
            <a:endParaRPr lang="en-US" sz="1372"/>
          </a:p>
        </p:txBody>
      </p:sp>
      <p:sp>
        <p:nvSpPr>
          <p:cNvPr id="145" name="Text Placeholder 21">
            <a:extLst>
              <a:ext uri="{FF2B5EF4-FFF2-40B4-BE49-F238E27FC236}">
                <a16:creationId xmlns:a16="http://schemas.microsoft.com/office/drawing/2014/main" id="{9E358FDA-49B5-434B-9553-5B3618E157BA}"/>
              </a:ext>
            </a:extLst>
          </p:cNvPr>
          <p:cNvSpPr txBox="1">
            <a:spLocks/>
          </p:cNvSpPr>
          <p:nvPr/>
        </p:nvSpPr>
        <p:spPr>
          <a:xfrm>
            <a:off x="10105339" y="4598521"/>
            <a:ext cx="1658999" cy="64569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Auto</a:t>
            </a:r>
          </a:p>
          <a:p>
            <a:pPr lvl="0" algn="ctr">
              <a:lnSpc>
                <a:spcPct val="100000"/>
              </a:lnSpc>
              <a:defRPr/>
            </a:pPr>
            <a:r>
              <a:rPr lang="en-US" sz="1372"/>
              <a:t>Scaling</a:t>
            </a:r>
          </a:p>
        </p:txBody>
      </p:sp>
      <p:grpSp>
        <p:nvGrpSpPr>
          <p:cNvPr id="146" name="Group 145">
            <a:extLst>
              <a:ext uri="{FF2B5EF4-FFF2-40B4-BE49-F238E27FC236}">
                <a16:creationId xmlns:a16="http://schemas.microsoft.com/office/drawing/2014/main" id="{AF1FB9FF-7525-4935-A85D-1E613D6F19D4}"/>
              </a:ext>
            </a:extLst>
          </p:cNvPr>
          <p:cNvGrpSpPr/>
          <p:nvPr/>
        </p:nvGrpSpPr>
        <p:grpSpPr>
          <a:xfrm>
            <a:off x="10782106" y="4165417"/>
            <a:ext cx="345015" cy="337533"/>
            <a:chOff x="2378075" y="5489575"/>
            <a:chExt cx="585787" cy="573087"/>
          </a:xfrm>
        </p:grpSpPr>
        <p:sp>
          <p:nvSpPr>
            <p:cNvPr id="178" name="Freeform 5">
              <a:extLst>
                <a:ext uri="{FF2B5EF4-FFF2-40B4-BE49-F238E27FC236}">
                  <a16:creationId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9" name="Freeform 6">
              <a:extLst>
                <a:ext uri="{FF2B5EF4-FFF2-40B4-BE49-F238E27FC236}">
                  <a16:creationId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0" name="Line 7">
              <a:extLst>
                <a:ext uri="{FF2B5EF4-FFF2-40B4-BE49-F238E27FC236}">
                  <a16:creationId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48" name="Group 147">
            <a:extLst>
              <a:ext uri="{FF2B5EF4-FFF2-40B4-BE49-F238E27FC236}">
                <a16:creationId xmlns:a16="http://schemas.microsoft.com/office/drawing/2014/main" id="{D10AB6BC-40D9-4396-9FA4-15B0E7EA3F45}"/>
              </a:ext>
            </a:extLst>
          </p:cNvPr>
          <p:cNvGrpSpPr/>
          <p:nvPr/>
        </p:nvGrpSpPr>
        <p:grpSpPr>
          <a:xfrm>
            <a:off x="4228621" y="4147884"/>
            <a:ext cx="495611" cy="372572"/>
            <a:chOff x="10280651" y="912813"/>
            <a:chExt cx="1138238" cy="855663"/>
          </a:xfrm>
        </p:grpSpPr>
        <p:sp>
          <p:nvSpPr>
            <p:cNvPr id="169" name="Freeform 93">
              <a:extLst>
                <a:ext uri="{FF2B5EF4-FFF2-40B4-BE49-F238E27FC236}">
                  <a16:creationId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0" name="Line 94">
              <a:extLst>
                <a:ext uri="{FF2B5EF4-FFF2-40B4-BE49-F238E27FC236}">
                  <a16:creationId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1" name="Oval 95">
              <a:extLst>
                <a:ext uri="{FF2B5EF4-FFF2-40B4-BE49-F238E27FC236}">
                  <a16:creationId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2" name="Oval 96">
              <a:extLst>
                <a:ext uri="{FF2B5EF4-FFF2-40B4-BE49-F238E27FC236}">
                  <a16:creationId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3" name="Oval 97">
              <a:extLst>
                <a:ext uri="{FF2B5EF4-FFF2-40B4-BE49-F238E27FC236}">
                  <a16:creationId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4" name="Freeform 98">
              <a:extLst>
                <a:ext uri="{FF2B5EF4-FFF2-40B4-BE49-F238E27FC236}">
                  <a16:creationId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5" name="Freeform 99">
              <a:extLst>
                <a:ext uri="{FF2B5EF4-FFF2-40B4-BE49-F238E27FC236}">
                  <a16:creationId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6" name="Freeform 100">
              <a:extLst>
                <a:ext uri="{FF2B5EF4-FFF2-40B4-BE49-F238E27FC236}">
                  <a16:creationId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7" name="Freeform 101">
              <a:extLst>
                <a:ext uri="{FF2B5EF4-FFF2-40B4-BE49-F238E27FC236}">
                  <a16:creationId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50" name="Group 149">
            <a:extLst>
              <a:ext uri="{FF2B5EF4-FFF2-40B4-BE49-F238E27FC236}">
                <a16:creationId xmlns:a16="http://schemas.microsoft.com/office/drawing/2014/main" id="{2BB0CC88-471A-40B9-A7EC-6732D7A51743}"/>
              </a:ext>
            </a:extLst>
          </p:cNvPr>
          <p:cNvGrpSpPr/>
          <p:nvPr/>
        </p:nvGrpSpPr>
        <p:grpSpPr>
          <a:xfrm>
            <a:off x="9103074" y="4144953"/>
            <a:ext cx="421804" cy="422992"/>
            <a:chOff x="5407025" y="5675313"/>
            <a:chExt cx="563562" cy="565150"/>
          </a:xfrm>
        </p:grpSpPr>
        <p:sp>
          <p:nvSpPr>
            <p:cNvPr id="167" name="Freeform 105">
              <a:extLst>
                <a:ext uri="{FF2B5EF4-FFF2-40B4-BE49-F238E27FC236}">
                  <a16:creationId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8" name="Oval 106">
              <a:extLst>
                <a:ext uri="{FF2B5EF4-FFF2-40B4-BE49-F238E27FC236}">
                  <a16:creationId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52" name="Group 151">
            <a:extLst>
              <a:ext uri="{FF2B5EF4-FFF2-40B4-BE49-F238E27FC236}">
                <a16:creationId xmlns:a16="http://schemas.microsoft.com/office/drawing/2014/main" id="{5F3C9B0D-FAA4-4095-89EF-4069B4911536}"/>
              </a:ext>
            </a:extLst>
          </p:cNvPr>
          <p:cNvGrpSpPr/>
          <p:nvPr/>
        </p:nvGrpSpPr>
        <p:grpSpPr>
          <a:xfrm>
            <a:off x="5824244" y="4107561"/>
            <a:ext cx="561720" cy="454535"/>
            <a:chOff x="4370388" y="5627687"/>
            <a:chExt cx="657225" cy="531814"/>
          </a:xfrm>
        </p:grpSpPr>
        <p:sp>
          <p:nvSpPr>
            <p:cNvPr id="158" name="Line 110">
              <a:extLst>
                <a:ext uri="{FF2B5EF4-FFF2-40B4-BE49-F238E27FC236}">
                  <a16:creationId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0" name="Line 111">
              <a:extLst>
                <a:ext uri="{FF2B5EF4-FFF2-40B4-BE49-F238E27FC236}">
                  <a16:creationId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1" name="Freeform 112">
              <a:extLst>
                <a:ext uri="{FF2B5EF4-FFF2-40B4-BE49-F238E27FC236}">
                  <a16:creationId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2" name="Freeform 113">
              <a:extLst>
                <a:ext uri="{FF2B5EF4-FFF2-40B4-BE49-F238E27FC236}">
                  <a16:creationId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3" name="Line 114">
              <a:extLst>
                <a:ext uri="{FF2B5EF4-FFF2-40B4-BE49-F238E27FC236}">
                  <a16:creationId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4" name="Line 115">
              <a:extLst>
                <a:ext uri="{FF2B5EF4-FFF2-40B4-BE49-F238E27FC236}">
                  <a16:creationId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5" name="Freeform 116">
              <a:extLst>
                <a:ext uri="{FF2B5EF4-FFF2-40B4-BE49-F238E27FC236}">
                  <a16:creationId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6" name="Freeform 117">
              <a:extLst>
                <a:ext uri="{FF2B5EF4-FFF2-40B4-BE49-F238E27FC236}">
                  <a16:creationId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54" name="Freeform 5">
            <a:extLst>
              <a:ext uri="{FF2B5EF4-FFF2-40B4-BE49-F238E27FC236}">
                <a16:creationId xmlns:a16="http://schemas.microsoft.com/office/drawing/2014/main" id="{76395203-3B6A-4DF6-84E8-FFE5A2F48B64}"/>
              </a:ext>
            </a:extLst>
          </p:cNvPr>
          <p:cNvSpPr>
            <a:spLocks/>
          </p:cNvSpPr>
          <p:nvPr/>
        </p:nvSpPr>
        <p:spPr bwMode="auto">
          <a:xfrm>
            <a:off x="7464031" y="4131348"/>
            <a:ext cx="503010" cy="405651"/>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149" name="Group 148">
            <a:extLst>
              <a:ext uri="{FF2B5EF4-FFF2-40B4-BE49-F238E27FC236}">
                <a16:creationId xmlns:a16="http://schemas.microsoft.com/office/drawing/2014/main" id="{801B90A6-91B6-482E-AA6D-59C642FD7620}"/>
              </a:ext>
            </a:extLst>
          </p:cNvPr>
          <p:cNvGrpSpPr/>
          <p:nvPr/>
        </p:nvGrpSpPr>
        <p:grpSpPr>
          <a:xfrm>
            <a:off x="975211" y="4138146"/>
            <a:ext cx="459411" cy="455823"/>
            <a:chOff x="3400426" y="2743200"/>
            <a:chExt cx="812800" cy="806450"/>
          </a:xfrm>
        </p:grpSpPr>
        <p:sp>
          <p:nvSpPr>
            <p:cNvPr id="151" name="Freeform 37">
              <a:extLst>
                <a:ext uri="{FF2B5EF4-FFF2-40B4-BE49-F238E27FC236}">
                  <a16:creationId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53" name="Freeform 38">
              <a:extLst>
                <a:ext uri="{FF2B5EF4-FFF2-40B4-BE49-F238E27FC236}">
                  <a16:creationId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59" name="Freeform 23">
            <a:extLst>
              <a:ext uri="{FF2B5EF4-FFF2-40B4-BE49-F238E27FC236}">
                <a16:creationId xmlns:a16="http://schemas.microsoft.com/office/drawing/2014/main" id="{3DEE6B72-78F0-4A15-B9C2-B4B17D57EA5B}"/>
              </a:ext>
            </a:extLst>
          </p:cNvPr>
          <p:cNvSpPr>
            <a:spLocks/>
          </p:cNvSpPr>
          <p:nvPr/>
        </p:nvSpPr>
        <p:spPr bwMode="auto">
          <a:xfrm>
            <a:off x="2628847" y="4099812"/>
            <a:ext cx="458569" cy="46030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8482249" y="6259244"/>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Azure</a:t>
            </a:r>
          </a:p>
        </p:txBody>
      </p:sp>
      <p:sp>
        <p:nvSpPr>
          <p:cNvPr id="137" name="Oval 136">
            <a:extLst>
              <a:ext uri="{FF2B5EF4-FFF2-40B4-BE49-F238E27FC236}">
                <a16:creationId xmlns:a16="http://schemas.microsoft.com/office/drawing/2014/main" id="{7CFE22FD-0B2E-4EEC-870F-4EC3205B2745}"/>
              </a:ext>
            </a:extLst>
          </p:cNvPr>
          <p:cNvSpPr/>
          <p:nvPr/>
        </p:nvSpPr>
        <p:spPr bwMode="auto">
          <a:xfrm>
            <a:off x="9457113" y="5530080"/>
            <a:ext cx="648226" cy="648225"/>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058413" y="6242071"/>
            <a:ext cx="2624545" cy="371123"/>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On-premises infrastructure</a:t>
            </a:r>
          </a:p>
        </p:txBody>
      </p:sp>
      <p:grpSp>
        <p:nvGrpSpPr>
          <p:cNvPr id="128" name="Group 127">
            <a:extLst>
              <a:ext uri="{FF2B5EF4-FFF2-40B4-BE49-F238E27FC236}">
                <a16:creationId xmlns:a16="http://schemas.microsoft.com/office/drawing/2014/main" id="{3D116039-6964-4A4E-A0BE-AADD8F493735}"/>
              </a:ext>
            </a:extLst>
          </p:cNvPr>
          <p:cNvGrpSpPr/>
          <p:nvPr/>
        </p:nvGrpSpPr>
        <p:grpSpPr>
          <a:xfrm>
            <a:off x="7262632" y="5666912"/>
            <a:ext cx="263975" cy="338085"/>
            <a:chOff x="6654800" y="5372100"/>
            <a:chExt cx="593725" cy="760413"/>
          </a:xfrm>
        </p:grpSpPr>
        <p:sp>
          <p:nvSpPr>
            <p:cNvPr id="130" name="Freeform 130">
              <a:extLst>
                <a:ext uri="{FF2B5EF4-FFF2-40B4-BE49-F238E27FC236}">
                  <a16:creationId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1" name="Rectangle 134">
              <a:extLst>
                <a:ext uri="{FF2B5EF4-FFF2-40B4-BE49-F238E27FC236}">
                  <a16:creationId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2" name="Freeform 135">
              <a:extLst>
                <a:ext uri="{FF2B5EF4-FFF2-40B4-BE49-F238E27FC236}">
                  <a16:creationId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29" name="Oval 128">
            <a:extLst>
              <a:ext uri="{FF2B5EF4-FFF2-40B4-BE49-F238E27FC236}">
                <a16:creationId xmlns:a16="http://schemas.microsoft.com/office/drawing/2014/main" id="{0CA3D6D7-8FC9-47C7-9D1E-B38D4C1D7E1B}"/>
              </a:ext>
            </a:extLst>
          </p:cNvPr>
          <p:cNvSpPr/>
          <p:nvPr/>
        </p:nvSpPr>
        <p:spPr bwMode="auto">
          <a:xfrm>
            <a:off x="7046573" y="5512906"/>
            <a:ext cx="648226" cy="648226"/>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3391134" y="6268481"/>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Any cloud</a:t>
            </a:r>
          </a:p>
        </p:txBody>
      </p:sp>
      <p:grpSp>
        <p:nvGrpSpPr>
          <p:cNvPr id="120" name="Group 119">
            <a:extLst>
              <a:ext uri="{FF2B5EF4-FFF2-40B4-BE49-F238E27FC236}">
                <a16:creationId xmlns:a16="http://schemas.microsoft.com/office/drawing/2014/main" id="{DC0605F3-6FA0-49C6-87EE-1F10A7B399AC}"/>
              </a:ext>
            </a:extLst>
          </p:cNvPr>
          <p:cNvGrpSpPr/>
          <p:nvPr/>
        </p:nvGrpSpPr>
        <p:grpSpPr>
          <a:xfrm>
            <a:off x="4502945" y="5788343"/>
            <a:ext cx="411468" cy="192329"/>
            <a:chOff x="8529638" y="5526088"/>
            <a:chExt cx="1120775" cy="523875"/>
          </a:xfrm>
        </p:grpSpPr>
        <p:sp>
          <p:nvSpPr>
            <p:cNvPr id="122" name="Freeform 139">
              <a:extLst>
                <a:ext uri="{FF2B5EF4-FFF2-40B4-BE49-F238E27FC236}">
                  <a16:creationId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23" name="Freeform 140">
              <a:extLst>
                <a:ext uri="{FF2B5EF4-FFF2-40B4-BE49-F238E27FC236}">
                  <a16:creationId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21" name="Oval 120">
            <a:extLst>
              <a:ext uri="{FF2B5EF4-FFF2-40B4-BE49-F238E27FC236}">
                <a16:creationId xmlns:a16="http://schemas.microsoft.com/office/drawing/2014/main" id="{293EE638-68E3-4FAF-9A27-E2F3BF5495B2}"/>
              </a:ext>
            </a:extLst>
          </p:cNvPr>
          <p:cNvSpPr/>
          <p:nvPr/>
        </p:nvSpPr>
        <p:spPr bwMode="auto">
          <a:xfrm>
            <a:off x="4384573" y="5539317"/>
            <a:ext cx="648226" cy="648225"/>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31660" y="6242069"/>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Dev machine</a:t>
            </a:r>
          </a:p>
        </p:txBody>
      </p:sp>
      <p:grpSp>
        <p:nvGrpSpPr>
          <p:cNvPr id="113" name="Group 112">
            <a:extLst>
              <a:ext uri="{FF2B5EF4-FFF2-40B4-BE49-F238E27FC236}">
                <a16:creationId xmlns:a16="http://schemas.microsoft.com/office/drawing/2014/main" id="{29E8876B-08D2-4A60-81E7-95DB800155D2}"/>
              </a:ext>
            </a:extLst>
          </p:cNvPr>
          <p:cNvGrpSpPr/>
          <p:nvPr/>
        </p:nvGrpSpPr>
        <p:grpSpPr>
          <a:xfrm>
            <a:off x="2013544" y="5703576"/>
            <a:ext cx="479454" cy="280723"/>
            <a:chOff x="2324101" y="5397500"/>
            <a:chExt cx="1336675" cy="782637"/>
          </a:xfrm>
        </p:grpSpPr>
        <p:sp>
          <p:nvSpPr>
            <p:cNvPr id="115" name="Freeform 121">
              <a:extLst>
                <a:ext uri="{FF2B5EF4-FFF2-40B4-BE49-F238E27FC236}">
                  <a16:creationId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16" name="Freeform 122">
              <a:extLst>
                <a:ext uri="{FF2B5EF4-FFF2-40B4-BE49-F238E27FC236}">
                  <a16:creationId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14" name="Oval 113">
            <a:extLst>
              <a:ext uri="{FF2B5EF4-FFF2-40B4-BE49-F238E27FC236}">
                <a16:creationId xmlns:a16="http://schemas.microsoft.com/office/drawing/2014/main" id="{B7D8AA3B-3DD5-41F3-95B8-969F68EB12D3}"/>
              </a:ext>
            </a:extLst>
          </p:cNvPr>
          <p:cNvSpPr/>
          <p:nvPr/>
        </p:nvSpPr>
        <p:spPr bwMode="auto">
          <a:xfrm>
            <a:off x="1919820" y="5512904"/>
            <a:ext cx="648226" cy="648226"/>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4A64CDCF-65CE-49B7-BA5E-7211F3A12F57}"/>
              </a:ext>
            </a:extLst>
          </p:cNvPr>
          <p:cNvSpPr>
            <a:spLocks noGrp="1"/>
          </p:cNvSpPr>
          <p:nvPr>
            <p:ph type="title"/>
          </p:nvPr>
        </p:nvSpPr>
        <p:spPr>
          <a:xfrm>
            <a:off x="291583" y="171129"/>
            <a:ext cx="11460137" cy="553998"/>
          </a:xfrm>
        </p:spPr>
        <p:txBody>
          <a:bodyPr>
            <a:normAutofit fontScale="90000"/>
          </a:bodyPr>
          <a:lstStyle/>
          <a:p>
            <a:r>
              <a:rPr lang="en-US" dirty="0">
                <a:solidFill>
                  <a:sysClr val="windowText" lastClr="000000"/>
                </a:solidFill>
                <a:ea typeface="Segoe UI" pitchFamily="34" charset="0"/>
              </a:rPr>
              <a:t>Service Fabric: cloud application platform </a:t>
            </a:r>
          </a:p>
        </p:txBody>
      </p:sp>
      <p:sp>
        <p:nvSpPr>
          <p:cNvPr id="147" name="Text Placeholder 21">
            <a:extLst>
              <a:ext uri="{FF2B5EF4-FFF2-40B4-BE49-F238E27FC236}">
                <a16:creationId xmlns:a16="http://schemas.microsoft.com/office/drawing/2014/main" id="{75CF3A8C-4214-4BE1-9709-E14E55BF2B64}"/>
              </a:ext>
            </a:extLst>
          </p:cNvPr>
          <p:cNvSpPr txBox="1">
            <a:spLocks/>
          </p:cNvSpPr>
          <p:nvPr/>
        </p:nvSpPr>
        <p:spPr>
          <a:xfrm>
            <a:off x="163466" y="804506"/>
            <a:ext cx="12004444" cy="461665"/>
          </a:xfrm>
          <a:prstGeom prst="rect">
            <a:avLst/>
          </a:prstGeom>
        </p:spPr>
        <p:txBody>
          <a:bodyPr wrap="square" lIns="146304"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Build and deploy containers and microservices on Windows and Linux, at any scale, on any cloud</a:t>
            </a:r>
          </a:p>
        </p:txBody>
      </p:sp>
      <p:grpSp>
        <p:nvGrpSpPr>
          <p:cNvPr id="7" name="Group 6">
            <a:extLst>
              <a:ext uri="{FF2B5EF4-FFF2-40B4-BE49-F238E27FC236}">
                <a16:creationId xmlns:a16="http://schemas.microsoft.com/office/drawing/2014/main" id="{9FA2F913-6E6F-4085-88D1-26E385A6B75B}"/>
              </a:ext>
            </a:extLst>
          </p:cNvPr>
          <p:cNvGrpSpPr/>
          <p:nvPr/>
        </p:nvGrpSpPr>
        <p:grpSpPr>
          <a:xfrm>
            <a:off x="1434622" y="1448221"/>
            <a:ext cx="9563588" cy="723126"/>
            <a:chOff x="1434622" y="1448221"/>
            <a:chExt cx="9563588" cy="723126"/>
          </a:xfrm>
        </p:grpSpPr>
        <p:grpSp>
          <p:nvGrpSpPr>
            <p:cNvPr id="6" name="Group 5">
              <a:extLst>
                <a:ext uri="{FF2B5EF4-FFF2-40B4-BE49-F238E27FC236}">
                  <a16:creationId xmlns:a16="http://schemas.microsoft.com/office/drawing/2014/main" id="{BE447322-055C-4E55-87E1-EB67B41707E7}"/>
                </a:ext>
              </a:extLst>
            </p:cNvPr>
            <p:cNvGrpSpPr/>
            <p:nvPr/>
          </p:nvGrpSpPr>
          <p:grpSpPr>
            <a:xfrm>
              <a:off x="1434622" y="1495485"/>
              <a:ext cx="2004687" cy="675862"/>
              <a:chOff x="1434622" y="1495485"/>
              <a:chExt cx="2004687" cy="675862"/>
            </a:xfrm>
          </p:grpSpPr>
          <p:grpSp>
            <p:nvGrpSpPr>
              <p:cNvPr id="250" name="Group 249">
                <a:extLst>
                  <a:ext uri="{FF2B5EF4-FFF2-40B4-BE49-F238E27FC236}">
                    <a16:creationId xmlns:a16="http://schemas.microsoft.com/office/drawing/2014/main" id="{A76D7124-6EF8-4516-9595-C8CF04E6BF5D}"/>
                  </a:ext>
                </a:extLst>
              </p:cNvPr>
              <p:cNvGrpSpPr/>
              <p:nvPr/>
            </p:nvGrpSpPr>
            <p:grpSpPr>
              <a:xfrm>
                <a:off x="1434622" y="1495485"/>
                <a:ext cx="675862" cy="675862"/>
                <a:chOff x="2798573" y="1470990"/>
                <a:chExt cx="675862" cy="675862"/>
              </a:xfrm>
            </p:grpSpPr>
            <p:sp>
              <p:nvSpPr>
                <p:cNvPr id="251" name="Oval 250">
                  <a:extLst>
                    <a:ext uri="{FF2B5EF4-FFF2-40B4-BE49-F238E27FC236}">
                      <a16:creationId xmlns:a16="http://schemas.microsoft.com/office/drawing/2014/main" id="{F082D68B-6C2C-4D1E-801A-088F34DA9E2F}"/>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52" name="Freeform 124">
                  <a:extLst>
                    <a:ext uri="{FF2B5EF4-FFF2-40B4-BE49-F238E27FC236}">
                      <a16:creationId xmlns:a16="http://schemas.microsoft.com/office/drawing/2014/main" id="{F15FFB0E-2DB8-45A0-8161-0163F9174C39}"/>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Pro" pitchFamily="34" charset="0"/>
                    <a:ea typeface="+mn-ea"/>
                    <a:cs typeface="+mn-cs"/>
                  </a:endParaRPr>
                </a:p>
              </p:txBody>
            </p:sp>
          </p:grpSp>
          <p:sp>
            <p:nvSpPr>
              <p:cNvPr id="253" name="Rectangle 252">
                <a:extLst>
                  <a:ext uri="{FF2B5EF4-FFF2-40B4-BE49-F238E27FC236}">
                    <a16:creationId xmlns:a16="http://schemas.microsoft.com/office/drawing/2014/main" id="{C8330EFE-1106-4F0E-9F6A-966B6B380A80}"/>
                  </a:ext>
                </a:extLst>
              </p:cNvPr>
              <p:cNvSpPr/>
              <p:nvPr/>
            </p:nvSpPr>
            <p:spPr>
              <a:xfrm>
                <a:off x="2160476" y="1648750"/>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Build</a:t>
                </a:r>
              </a:p>
            </p:txBody>
          </p:sp>
        </p:grpSp>
        <p:grpSp>
          <p:nvGrpSpPr>
            <p:cNvPr id="5" name="Group 4">
              <a:extLst>
                <a:ext uri="{FF2B5EF4-FFF2-40B4-BE49-F238E27FC236}">
                  <a16:creationId xmlns:a16="http://schemas.microsoft.com/office/drawing/2014/main" id="{DF0417AE-6AE2-4A9E-945F-BDF8E44F6BB0}"/>
                </a:ext>
              </a:extLst>
            </p:cNvPr>
            <p:cNvGrpSpPr/>
            <p:nvPr/>
          </p:nvGrpSpPr>
          <p:grpSpPr>
            <a:xfrm>
              <a:off x="8993523" y="1448221"/>
              <a:ext cx="2004687" cy="675862"/>
              <a:chOff x="8993523" y="1448221"/>
              <a:chExt cx="2004687" cy="675862"/>
            </a:xfrm>
          </p:grpSpPr>
          <p:sp>
            <p:nvSpPr>
              <p:cNvPr id="256" name="Rectangle 255">
                <a:extLst>
                  <a:ext uri="{FF2B5EF4-FFF2-40B4-BE49-F238E27FC236}">
                    <a16:creationId xmlns:a16="http://schemas.microsoft.com/office/drawing/2014/main" id="{5632E516-96C3-4B1E-B6FD-26E2F2F4A34A}"/>
                  </a:ext>
                </a:extLst>
              </p:cNvPr>
              <p:cNvSpPr/>
              <p:nvPr/>
            </p:nvSpPr>
            <p:spPr>
              <a:xfrm>
                <a:off x="9719377" y="1601486"/>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Operate</a:t>
                </a:r>
              </a:p>
            </p:txBody>
          </p:sp>
          <p:grpSp>
            <p:nvGrpSpPr>
              <p:cNvPr id="257" name="Group 256">
                <a:extLst>
                  <a:ext uri="{FF2B5EF4-FFF2-40B4-BE49-F238E27FC236}">
                    <a16:creationId xmlns:a16="http://schemas.microsoft.com/office/drawing/2014/main" id="{DEC2C4D3-47CB-4CC8-9B7D-1D3ECD74C4D4}"/>
                  </a:ext>
                </a:extLst>
              </p:cNvPr>
              <p:cNvGrpSpPr/>
              <p:nvPr/>
            </p:nvGrpSpPr>
            <p:grpSpPr>
              <a:xfrm>
                <a:off x="8993523" y="1448221"/>
                <a:ext cx="675862" cy="675862"/>
                <a:chOff x="6608573" y="1540840"/>
                <a:chExt cx="675862" cy="675862"/>
              </a:xfrm>
            </p:grpSpPr>
            <p:sp>
              <p:nvSpPr>
                <p:cNvPr id="258" name="Oval 257">
                  <a:extLst>
                    <a:ext uri="{FF2B5EF4-FFF2-40B4-BE49-F238E27FC236}">
                      <a16:creationId xmlns:a16="http://schemas.microsoft.com/office/drawing/2014/main" id="{387BD08D-B080-4694-A3E0-AD783D9A4B2A}"/>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9" name="Freeform 9">
                  <a:extLst>
                    <a:ext uri="{FF2B5EF4-FFF2-40B4-BE49-F238E27FC236}">
                      <a16:creationId xmlns:a16="http://schemas.microsoft.com/office/drawing/2014/main" id="{22961828-BEAC-41F8-BD93-97B937DA338B}"/>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C2C34C42-CF61-46A5-9389-1E4DB5A1B097}"/>
                </a:ext>
              </a:extLst>
            </p:cNvPr>
            <p:cNvGrpSpPr/>
            <p:nvPr/>
          </p:nvGrpSpPr>
          <p:grpSpPr>
            <a:xfrm>
              <a:off x="5220846" y="1493991"/>
              <a:ext cx="2004687" cy="675862"/>
              <a:chOff x="5220846" y="1493991"/>
              <a:chExt cx="2004687" cy="675862"/>
            </a:xfrm>
          </p:grpSpPr>
          <p:sp>
            <p:nvSpPr>
              <p:cNvPr id="254" name="Oval 253">
                <a:extLst>
                  <a:ext uri="{FF2B5EF4-FFF2-40B4-BE49-F238E27FC236}">
                    <a16:creationId xmlns:a16="http://schemas.microsoft.com/office/drawing/2014/main" id="{7FA69D7F-6CAB-49CA-9B63-4767B000BB18}"/>
                  </a:ext>
                </a:extLst>
              </p:cNvPr>
              <p:cNvSpPr/>
              <p:nvPr/>
            </p:nvSpPr>
            <p:spPr>
              <a:xfrm>
                <a:off x="5220846" y="1493991"/>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5570802D-37F7-4F4E-BEFC-9FB6B17540A3}"/>
                  </a:ext>
                </a:extLst>
              </p:cNvPr>
              <p:cNvSpPr/>
              <p:nvPr/>
            </p:nvSpPr>
            <p:spPr>
              <a:xfrm>
                <a:off x="5946700" y="1647256"/>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Deploy</a:t>
                </a:r>
              </a:p>
            </p:txBody>
          </p:sp>
          <p:pic>
            <p:nvPicPr>
              <p:cNvPr id="260" name="Picture 259">
                <a:extLst>
                  <a:ext uri="{FF2B5EF4-FFF2-40B4-BE49-F238E27FC236}">
                    <a16:creationId xmlns:a16="http://schemas.microsoft.com/office/drawing/2014/main" id="{5D32452A-7C0D-4973-A256-1584A435172F}"/>
                  </a:ext>
                </a:extLst>
              </p:cNvPr>
              <p:cNvPicPr>
                <a:picLocks noChangeAspect="1"/>
              </p:cNvPicPr>
              <p:nvPr/>
            </p:nvPicPr>
            <p:blipFill>
              <a:blip r:embed="rId3"/>
              <a:stretch>
                <a:fillRect/>
              </a:stretch>
            </p:blipFill>
            <p:spPr>
              <a:xfrm>
                <a:off x="5451240" y="1601486"/>
                <a:ext cx="215074" cy="460873"/>
              </a:xfrm>
              <a:prstGeom prst="rect">
                <a:avLst/>
              </a:prstGeom>
            </p:spPr>
          </p:pic>
        </p:grpSp>
      </p:grpSp>
      <p:pic>
        <p:nvPicPr>
          <p:cNvPr id="138" name="Graphic 137">
            <a:extLst>
              <a:ext uri="{FF2B5EF4-FFF2-40B4-BE49-F238E27FC236}">
                <a16:creationId xmlns:a16="http://schemas.microsoft.com/office/drawing/2014/main" id="{45111352-26EA-4FAC-A32F-5EADD8CF8A03}"/>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052"/>
          <a:stretch/>
        </p:blipFill>
        <p:spPr>
          <a:xfrm>
            <a:off x="9549637" y="5638020"/>
            <a:ext cx="425951" cy="370267"/>
          </a:xfrm>
          <a:prstGeom prst="rect">
            <a:avLst/>
          </a:prstGeom>
        </p:spPr>
      </p:pic>
    </p:spTree>
    <p:extLst>
      <p:ext uri="{BB962C8B-B14F-4D97-AF65-F5344CB8AC3E}">
        <p14:creationId xmlns:p14="http://schemas.microsoft.com/office/powerpoint/2010/main" val="9091264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dirty="0">
                <a:solidFill>
                  <a:sysClr val="windowText" lastClr="000000"/>
                </a:solidFill>
              </a:rPr>
              <a:t>Azure Service Fabric offerings</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334544" y="1592738"/>
            <a:ext cx="4300220"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dirty="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634764" y="218438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7535588" y="2928788"/>
              <a:ext cx="723389" cy="628821"/>
            </a:xfrm>
            <a:prstGeom prst="rect">
              <a:avLst/>
            </a:prstGeom>
          </p:spPr>
        </p:pic>
      </p:grpSp>
      <p:grpSp>
        <p:nvGrpSpPr>
          <p:cNvPr id="4" name="Group 3">
            <a:extLst>
              <a:ext uri="{FF2B5EF4-FFF2-40B4-BE49-F238E27FC236}">
                <a16:creationId xmlns:a16="http://schemas.microsoft.com/office/drawing/2014/main" id="{8737E089-AFC7-4191-BF52-257F3CA5B862}"/>
              </a:ext>
            </a:extLst>
          </p:cNvPr>
          <p:cNvGrpSpPr/>
          <p:nvPr/>
        </p:nvGrpSpPr>
        <p:grpSpPr>
          <a:xfrm>
            <a:off x="8238303" y="2177843"/>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388" y="2340269"/>
              <a:ext cx="935450" cy="935450"/>
            </a:xfrm>
            <a:prstGeom prst="rect">
              <a:avLst/>
            </a:prstGeom>
          </p:spPr>
        </p:pic>
      </p:grpSp>
      <p:grpSp>
        <p:nvGrpSpPr>
          <p:cNvPr id="43" name="Group 42">
            <a:extLst>
              <a:ext uri="{FF2B5EF4-FFF2-40B4-BE49-F238E27FC236}">
                <a16:creationId xmlns:a16="http://schemas.microsoft.com/office/drawing/2014/main" id="{C201D532-F766-4A45-8F95-8F760715239C}"/>
              </a:ext>
            </a:extLst>
          </p:cNvPr>
          <p:cNvGrpSpPr/>
          <p:nvPr/>
        </p:nvGrpSpPr>
        <p:grpSpPr>
          <a:xfrm>
            <a:off x="4731957" y="6042480"/>
            <a:ext cx="2721672" cy="500499"/>
            <a:chOff x="4487169" y="6026739"/>
            <a:chExt cx="2721672" cy="493180"/>
          </a:xfrm>
        </p:grpSpPr>
        <p:pic>
          <p:nvPicPr>
            <p:cNvPr id="45" name="Graphic 44">
              <a:extLst>
                <a:ext uri="{FF2B5EF4-FFF2-40B4-BE49-F238E27FC236}">
                  <a16:creationId xmlns:a16="http://schemas.microsoft.com/office/drawing/2014/main" id="{6A425F63-A6F5-46B6-B91B-48F35443F1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7169" y="6026739"/>
              <a:ext cx="459078" cy="459078"/>
            </a:xfrm>
            <a:prstGeom prst="rect">
              <a:avLst/>
            </a:prstGeom>
          </p:spPr>
        </p:pic>
        <p:sp>
          <p:nvSpPr>
            <p:cNvPr id="46" name="Rectangle 45">
              <a:extLst>
                <a:ext uri="{FF2B5EF4-FFF2-40B4-BE49-F238E27FC236}">
                  <a16:creationId xmlns:a16="http://schemas.microsoft.com/office/drawing/2014/main" id="{27F9CF2B-3D25-4C57-AC29-ACE5C4C79384}"/>
                </a:ext>
              </a:extLst>
            </p:cNvPr>
            <p:cNvSpPr/>
            <p:nvPr/>
          </p:nvSpPr>
          <p:spPr>
            <a:xfrm>
              <a:off x="4973741" y="6039788"/>
              <a:ext cx="2235100" cy="48013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grpSp>
      <p:sp>
        <p:nvSpPr>
          <p:cNvPr id="38" name="Rectangle 37">
            <a:extLst>
              <a:ext uri="{FF2B5EF4-FFF2-40B4-BE49-F238E27FC236}">
                <a16:creationId xmlns:a16="http://schemas.microsoft.com/office/drawing/2014/main" id="{465E9DEC-76DD-49E8-828E-922CF1FD715D}"/>
              </a:ext>
            </a:extLst>
          </p:cNvPr>
          <p:cNvSpPr/>
          <p:nvPr/>
        </p:nvSpPr>
        <p:spPr>
          <a:xfrm>
            <a:off x="1515721" y="4692149"/>
            <a:ext cx="1355051" cy="369332"/>
          </a:xfrm>
          <a:prstGeom prst="rect">
            <a:avLst/>
          </a:prstGeom>
        </p:spPr>
        <p:txBody>
          <a:bodyPr wrap="none">
            <a:spAutoFit/>
          </a:bodyPr>
          <a:lstStyle/>
          <a:p>
            <a:r>
              <a:rPr lang="en-US" i="1"/>
              <a:t>Full Control</a:t>
            </a:r>
          </a:p>
        </p:txBody>
      </p:sp>
      <p:sp>
        <p:nvSpPr>
          <p:cNvPr id="39" name="Rectangle 38">
            <a:extLst>
              <a:ext uri="{FF2B5EF4-FFF2-40B4-BE49-F238E27FC236}">
                <a16:creationId xmlns:a16="http://schemas.microsoft.com/office/drawing/2014/main" id="{0A6160A5-0357-426F-BEA5-EE6689C413FC}"/>
              </a:ext>
            </a:extLst>
          </p:cNvPr>
          <p:cNvSpPr/>
          <p:nvPr/>
        </p:nvSpPr>
        <p:spPr>
          <a:xfrm>
            <a:off x="8757767" y="4697535"/>
            <a:ext cx="1636987" cy="363946"/>
          </a:xfrm>
          <a:prstGeom prst="rect">
            <a:avLst/>
          </a:prstGeom>
        </p:spPr>
        <p:txBody>
          <a:bodyPr wrap="none">
            <a:spAutoFit/>
          </a:bodyPr>
          <a:lstStyle/>
          <a:p>
            <a:r>
              <a:rPr lang="en-US" i="1" dirty="0"/>
              <a:t>Fully managed</a:t>
            </a:r>
          </a:p>
        </p:txBody>
      </p:sp>
      <p:cxnSp>
        <p:nvCxnSpPr>
          <p:cNvPr id="44" name="Straight Arrow Connector 43">
            <a:extLst>
              <a:ext uri="{FF2B5EF4-FFF2-40B4-BE49-F238E27FC236}">
                <a16:creationId xmlns:a16="http://schemas.microsoft.com/office/drawing/2014/main" id="{D763509E-8F7E-492F-9E72-A7CD98BAD46C}"/>
              </a:ext>
            </a:extLst>
          </p:cNvPr>
          <p:cNvCxnSpPr>
            <a:cxnSpLocks/>
            <a:stCxn id="39" idx="1"/>
            <a:endCxn id="38" idx="3"/>
          </p:cNvCxnSpPr>
          <p:nvPr/>
        </p:nvCxnSpPr>
        <p:spPr>
          <a:xfrm flipH="1" flipV="1">
            <a:off x="2870772" y="4876815"/>
            <a:ext cx="5886995" cy="2693"/>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2EC98762-6D1F-47D1-AE02-EE61AE7B1B17}"/>
              </a:ext>
            </a:extLst>
          </p:cNvPr>
          <p:cNvSpPr>
            <a:spLocks noGrp="1"/>
          </p:cNvSpPr>
          <p:nvPr>
            <p:ph type="sldNum" sz="quarter" idx="28"/>
          </p:nvPr>
        </p:nvSpPr>
        <p:spPr/>
        <p:txBody>
          <a:bodyPr/>
          <a:lstStyle/>
          <a:p>
            <a:fld id="{529AFA16-AEC4-7D4A-82F3-BDAE8E49079E}" type="slidenum">
              <a:rPr lang="en-US" smtClean="0"/>
              <a:pPr/>
              <a:t>19</a:t>
            </a:fld>
            <a:endParaRPr lang="en-US"/>
          </a:p>
        </p:txBody>
      </p:sp>
    </p:spTree>
    <p:extLst>
      <p:ext uri="{BB962C8B-B14F-4D97-AF65-F5344CB8AC3E}">
        <p14:creationId xmlns:p14="http://schemas.microsoft.com/office/powerpoint/2010/main" val="42718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465359-AF64-48EA-8EF7-FFBED89BE77C}"/>
              </a:ext>
            </a:extLst>
          </p:cNvPr>
          <p:cNvSpPr>
            <a:spLocks noGrp="1"/>
          </p:cNvSpPr>
          <p:nvPr>
            <p:ph type="title"/>
          </p:nvPr>
        </p:nvSpPr>
        <p:spPr/>
        <p:txBody>
          <a:bodyPr/>
          <a:lstStyle/>
          <a:p>
            <a:r>
              <a:rPr lang="fr-CA" dirty="0"/>
              <a:t>Agenda</a:t>
            </a:r>
            <a:endParaRPr lang="en-CA" dirty="0"/>
          </a:p>
        </p:txBody>
      </p:sp>
      <p:sp>
        <p:nvSpPr>
          <p:cNvPr id="3" name="Espace réservé du contenu 2">
            <a:extLst>
              <a:ext uri="{FF2B5EF4-FFF2-40B4-BE49-F238E27FC236}">
                <a16:creationId xmlns:a16="http://schemas.microsoft.com/office/drawing/2014/main" id="{CFCE56E2-E1BE-45B6-9271-23E2208ABE30}"/>
              </a:ext>
            </a:extLst>
          </p:cNvPr>
          <p:cNvSpPr>
            <a:spLocks noGrp="1"/>
          </p:cNvSpPr>
          <p:nvPr>
            <p:ph idx="1"/>
          </p:nvPr>
        </p:nvSpPr>
        <p:spPr/>
        <p:txBody>
          <a:bodyPr/>
          <a:lstStyle/>
          <a:p>
            <a:r>
              <a:rPr lang="en-CA" dirty="0"/>
              <a:t>Microservices Overview</a:t>
            </a:r>
          </a:p>
          <a:p>
            <a:r>
              <a:rPr lang="en-CA" dirty="0"/>
              <a:t>Introduction to Service Fabric and architecture</a:t>
            </a:r>
          </a:p>
          <a:p>
            <a:r>
              <a:rPr lang="en-CA" dirty="0"/>
              <a:t>Prepare the environment</a:t>
            </a:r>
          </a:p>
          <a:p>
            <a:r>
              <a:rPr lang="en-CA" dirty="0"/>
              <a:t>Demo</a:t>
            </a:r>
          </a:p>
        </p:txBody>
      </p:sp>
      <p:pic>
        <p:nvPicPr>
          <p:cNvPr id="6" name="Image 5">
            <a:extLst>
              <a:ext uri="{FF2B5EF4-FFF2-40B4-BE49-F238E27FC236}">
                <a16:creationId xmlns:a16="http://schemas.microsoft.com/office/drawing/2014/main" id="{091043E1-0813-44F0-8444-66FFF2290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230" y="3139440"/>
            <a:ext cx="5238750" cy="3492500"/>
          </a:xfrm>
          <a:prstGeom prst="rect">
            <a:avLst/>
          </a:prstGeom>
        </p:spPr>
      </p:pic>
      <p:sp>
        <p:nvSpPr>
          <p:cNvPr id="4" name="Espace réservé du numéro de diapositive 3">
            <a:extLst>
              <a:ext uri="{FF2B5EF4-FFF2-40B4-BE49-F238E27FC236}">
                <a16:creationId xmlns:a16="http://schemas.microsoft.com/office/drawing/2014/main" id="{7DF7AE11-7519-4AF3-A620-E7785358831E}"/>
              </a:ext>
            </a:extLst>
          </p:cNvPr>
          <p:cNvSpPr>
            <a:spLocks noGrp="1"/>
          </p:cNvSpPr>
          <p:nvPr>
            <p:ph type="sldNum" sz="quarter" idx="12"/>
          </p:nvPr>
        </p:nvSpPr>
        <p:spPr/>
        <p:txBody>
          <a:bodyPr/>
          <a:lstStyle/>
          <a:p>
            <a:fld id="{0EFDBB62-51A6-458B-9095-D34BA3CCCFDF}" type="slidenum">
              <a:rPr lang="en-CA" smtClean="0"/>
              <a:t>2</a:t>
            </a:fld>
            <a:endParaRPr lang="en-CA"/>
          </a:p>
        </p:txBody>
      </p:sp>
    </p:spTree>
    <p:extLst>
      <p:ext uri="{BB962C8B-B14F-4D97-AF65-F5344CB8AC3E}">
        <p14:creationId xmlns:p14="http://schemas.microsoft.com/office/powerpoint/2010/main" val="1132802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a:solidFill>
                  <a:sysClr val="windowText" lastClr="000000"/>
                </a:solidFill>
              </a:rPr>
              <a:t>Azure Service Fabric offerings</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334544" y="1541936"/>
            <a:ext cx="4300220"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634764" y="218438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7535588" y="2928788"/>
              <a:ext cx="723389" cy="628821"/>
            </a:xfrm>
            <a:prstGeom prst="rect">
              <a:avLst/>
            </a:prstGeom>
          </p:spPr>
        </p:pic>
      </p:grpSp>
      <p:grpSp>
        <p:nvGrpSpPr>
          <p:cNvPr id="4" name="Group 3">
            <a:extLst>
              <a:ext uri="{FF2B5EF4-FFF2-40B4-BE49-F238E27FC236}">
                <a16:creationId xmlns:a16="http://schemas.microsoft.com/office/drawing/2014/main" id="{8737E089-AFC7-4191-BF52-257F3CA5B862}"/>
              </a:ext>
            </a:extLst>
          </p:cNvPr>
          <p:cNvGrpSpPr/>
          <p:nvPr/>
        </p:nvGrpSpPr>
        <p:grpSpPr>
          <a:xfrm>
            <a:off x="8238303" y="2177843"/>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388" y="2340269"/>
              <a:ext cx="935450" cy="935450"/>
            </a:xfrm>
            <a:prstGeom prst="rect">
              <a:avLst/>
            </a:prstGeom>
          </p:spPr>
        </p:pic>
      </p:grpSp>
      <p:sp>
        <p:nvSpPr>
          <p:cNvPr id="38" name="Rectangle 37">
            <a:extLst>
              <a:ext uri="{FF2B5EF4-FFF2-40B4-BE49-F238E27FC236}">
                <a16:creationId xmlns:a16="http://schemas.microsoft.com/office/drawing/2014/main" id="{ABFE69CE-FB38-489A-9B71-8ECEE94189E1}"/>
              </a:ext>
            </a:extLst>
          </p:cNvPr>
          <p:cNvSpPr/>
          <p:nvPr/>
        </p:nvSpPr>
        <p:spPr>
          <a:xfrm>
            <a:off x="8804383" y="5635166"/>
            <a:ext cx="1540236" cy="1089529"/>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Virtual machines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Capacity planning</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dirty="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Micro-billing</a:t>
            </a:r>
          </a:p>
        </p:txBody>
      </p:sp>
      <p:sp>
        <p:nvSpPr>
          <p:cNvPr id="39" name="Rectangle 38">
            <a:extLst>
              <a:ext uri="{FF2B5EF4-FFF2-40B4-BE49-F238E27FC236}">
                <a16:creationId xmlns:a16="http://schemas.microsoft.com/office/drawing/2014/main" id="{698A2702-8508-4D50-BA8F-85BEF4C9BF77}"/>
              </a:ext>
            </a:extLst>
          </p:cNvPr>
          <p:cNvSpPr/>
          <p:nvPr/>
        </p:nvSpPr>
        <p:spPr>
          <a:xfrm>
            <a:off x="8812984" y="5174473"/>
            <a:ext cx="1389797" cy="258532"/>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cxnSp>
        <p:nvCxnSpPr>
          <p:cNvPr id="44" name="Straight Connector 43">
            <a:extLst>
              <a:ext uri="{FF2B5EF4-FFF2-40B4-BE49-F238E27FC236}">
                <a16:creationId xmlns:a16="http://schemas.microsoft.com/office/drawing/2014/main" id="{3FC3EB5A-39B6-47AC-B4F6-62E7C72A4A90}"/>
              </a:ext>
            </a:extLst>
          </p:cNvPr>
          <p:cNvCxnSpPr>
            <a:cxnSpLocks/>
          </p:cNvCxnSpPr>
          <p:nvPr/>
        </p:nvCxnSpPr>
        <p:spPr>
          <a:xfrm>
            <a:off x="586740" y="5534085"/>
            <a:ext cx="10341090" cy="0"/>
          </a:xfrm>
          <a:prstGeom prst="line">
            <a:avLst/>
          </a:prstGeom>
          <a:ln w="6350">
            <a:solidFill>
              <a:srgbClr val="0078D7"/>
            </a:solidFill>
            <a:prstDash val="soli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786DABB-E6F3-44CA-9527-1C03E431ACA7}"/>
              </a:ext>
            </a:extLst>
          </p:cNvPr>
          <p:cNvSpPr/>
          <p:nvPr/>
        </p:nvSpPr>
        <p:spPr>
          <a:xfrm>
            <a:off x="577456" y="4781142"/>
            <a:ext cx="493853"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lumMod val="65000"/>
                    <a:lumOff val="35000"/>
                  </a:schemeClr>
                </a:solidFill>
                <a:effectLst/>
                <a:uLnTx/>
                <a:uFillTx/>
                <a:latin typeface="Segoe UI Light" panose="020B0502040204020203" pitchFamily="34" charset="0"/>
                <a:ea typeface="+mn-ea"/>
                <a:cs typeface="Segoe UI Light" panose="020B0502040204020203" pitchFamily="34" charset="0"/>
              </a:rPr>
              <a:t>You</a:t>
            </a:r>
          </a:p>
        </p:txBody>
      </p:sp>
      <p:sp>
        <p:nvSpPr>
          <p:cNvPr id="50" name="Rectangle 49">
            <a:extLst>
              <a:ext uri="{FF2B5EF4-FFF2-40B4-BE49-F238E27FC236}">
                <a16:creationId xmlns:a16="http://schemas.microsoft.com/office/drawing/2014/main" id="{DB1B79B8-65B4-45D3-8477-4229DE77DDD0}"/>
              </a:ext>
            </a:extLst>
          </p:cNvPr>
          <p:cNvSpPr/>
          <p:nvPr/>
        </p:nvSpPr>
        <p:spPr>
          <a:xfrm>
            <a:off x="586740" y="5830101"/>
            <a:ext cx="687111"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lumMod val="65000"/>
                    <a:lumOff val="35000"/>
                  </a:schemeClr>
                </a:solidFill>
                <a:effectLst/>
                <a:uLnTx/>
                <a:uFillTx/>
                <a:latin typeface="Segoe UI Light" panose="020B0502040204020203" pitchFamily="34" charset="0"/>
                <a:ea typeface="+mn-ea"/>
                <a:cs typeface="Segoe UI Light" panose="020B0502040204020203" pitchFamily="34" charset="0"/>
              </a:rPr>
              <a:t>Azure</a:t>
            </a:r>
          </a:p>
        </p:txBody>
      </p:sp>
      <p:sp>
        <p:nvSpPr>
          <p:cNvPr id="51" name="Rectangle 50">
            <a:extLst>
              <a:ext uri="{FF2B5EF4-FFF2-40B4-BE49-F238E27FC236}">
                <a16:creationId xmlns:a16="http://schemas.microsoft.com/office/drawing/2014/main" id="{1D797CB9-6181-4572-A763-F53BC208B217}"/>
              </a:ext>
            </a:extLst>
          </p:cNvPr>
          <p:cNvSpPr/>
          <p:nvPr/>
        </p:nvSpPr>
        <p:spPr>
          <a:xfrm rot="16200000">
            <a:off x="-387932" y="5263728"/>
            <a:ext cx="1471300" cy="338554"/>
          </a:xfrm>
          <a:prstGeom prst="rect">
            <a:avLst/>
          </a:prstGeom>
        </p:spPr>
        <p:txBody>
          <a:bodyPr wrap="none">
            <a:spAutoFit/>
          </a:bodyPr>
          <a:lstStyle/>
          <a:p>
            <a:pPr marL="0" marR="0" lvl="0" indent="0" algn="l" defTabSz="932574"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Responsibility</a:t>
            </a:r>
          </a:p>
        </p:txBody>
      </p:sp>
      <p:sp>
        <p:nvSpPr>
          <p:cNvPr id="52" name="Rectangle 51">
            <a:extLst>
              <a:ext uri="{FF2B5EF4-FFF2-40B4-BE49-F238E27FC236}">
                <a16:creationId xmlns:a16="http://schemas.microsoft.com/office/drawing/2014/main" id="{7EA3ED63-E70C-4D64-9656-922AA03534FD}"/>
              </a:ext>
            </a:extLst>
          </p:cNvPr>
          <p:cNvSpPr/>
          <p:nvPr/>
        </p:nvSpPr>
        <p:spPr>
          <a:xfrm>
            <a:off x="5280242" y="4857468"/>
            <a:ext cx="1580700" cy="5909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Cluster capacity</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sp>
        <p:nvSpPr>
          <p:cNvPr id="54" name="Rectangle 53">
            <a:extLst>
              <a:ext uri="{FF2B5EF4-FFF2-40B4-BE49-F238E27FC236}">
                <a16:creationId xmlns:a16="http://schemas.microsoft.com/office/drawing/2014/main" id="{AE0B73BD-52D7-4C25-9F67-68FB223B4B15}"/>
              </a:ext>
            </a:extLst>
          </p:cNvPr>
          <p:cNvSpPr/>
          <p:nvPr/>
        </p:nvSpPr>
        <p:spPr>
          <a:xfrm>
            <a:off x="5373154" y="5590864"/>
            <a:ext cx="1389797" cy="5909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Virtual machines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p:txBody>
      </p:sp>
      <p:sp>
        <p:nvSpPr>
          <p:cNvPr id="55" name="Rectangle 54">
            <a:extLst>
              <a:ext uri="{FF2B5EF4-FFF2-40B4-BE49-F238E27FC236}">
                <a16:creationId xmlns:a16="http://schemas.microsoft.com/office/drawing/2014/main" id="{1B7C6C11-810E-4F39-B9A7-8D6D4CB1B134}"/>
              </a:ext>
            </a:extLst>
          </p:cNvPr>
          <p:cNvSpPr/>
          <p:nvPr/>
        </p:nvSpPr>
        <p:spPr>
          <a:xfrm>
            <a:off x="1726082" y="4444556"/>
            <a:ext cx="1598659" cy="1089529"/>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Hardware</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Cluster capacity</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sp>
        <p:nvSpPr>
          <p:cNvPr id="2" name="Espace réservé du numéro de diapositive 1">
            <a:extLst>
              <a:ext uri="{FF2B5EF4-FFF2-40B4-BE49-F238E27FC236}">
                <a16:creationId xmlns:a16="http://schemas.microsoft.com/office/drawing/2014/main" id="{A6A160F7-A9A3-4A3D-A53D-CB14927A0FEE}"/>
              </a:ext>
            </a:extLst>
          </p:cNvPr>
          <p:cNvSpPr>
            <a:spLocks noGrp="1"/>
          </p:cNvSpPr>
          <p:nvPr>
            <p:ph type="sldNum" sz="quarter" idx="28"/>
          </p:nvPr>
        </p:nvSpPr>
        <p:spPr/>
        <p:txBody>
          <a:bodyPr/>
          <a:lstStyle/>
          <a:p>
            <a:fld id="{529AFA16-AEC4-7D4A-82F3-BDAE8E49079E}" type="slidenum">
              <a:rPr lang="en-US" smtClean="0"/>
              <a:pPr/>
              <a:t>20</a:t>
            </a:fld>
            <a:endParaRPr lang="en-US"/>
          </a:p>
        </p:txBody>
      </p:sp>
    </p:spTree>
    <p:extLst>
      <p:ext uri="{BB962C8B-B14F-4D97-AF65-F5344CB8AC3E}">
        <p14:creationId xmlns:p14="http://schemas.microsoft.com/office/powerpoint/2010/main" val="236980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284CE4-6876-4CB5-9917-D96732D0DDF1}"/>
              </a:ext>
            </a:extLst>
          </p:cNvPr>
          <p:cNvSpPr txBox="1"/>
          <p:nvPr/>
        </p:nvSpPr>
        <p:spPr>
          <a:xfrm>
            <a:off x="259773" y="158164"/>
            <a:ext cx="8066504" cy="646331"/>
          </a:xfrm>
          <a:prstGeom prst="rect">
            <a:avLst/>
          </a:prstGeom>
          <a:noFill/>
        </p:spPr>
        <p:txBody>
          <a:bodyPr wrap="none" rtlCol="0">
            <a:spAutoFit/>
          </a:bodyPr>
          <a:lstStyle/>
          <a:p>
            <a:r>
              <a:rPr lang="en-US" sz="3600" b="1" spc="-50" dirty="0">
                <a:ln w="3175">
                  <a:noFill/>
                </a:ln>
                <a:gradFill>
                  <a:gsLst>
                    <a:gs pos="1250">
                      <a:schemeClr val="tx1"/>
                    </a:gs>
                    <a:gs pos="100000">
                      <a:schemeClr val="tx1"/>
                    </a:gs>
                  </a:gsLst>
                  <a:lin ang="5400000" scaled="0"/>
                </a:gradFill>
                <a:latin typeface="+mj-lt"/>
                <a:cs typeface="Segoe UI" pitchFamily="34" charset="0"/>
              </a:rPr>
              <a:t>Powering Azure and Microsoft services</a:t>
            </a:r>
          </a:p>
        </p:txBody>
      </p:sp>
      <p:sp>
        <p:nvSpPr>
          <p:cNvPr id="6" name="Content Placeholder 6">
            <a:extLst>
              <a:ext uri="{FF2B5EF4-FFF2-40B4-BE49-F238E27FC236}">
                <a16:creationId xmlns:a16="http://schemas.microsoft.com/office/drawing/2014/main" id="{D144AB1B-9A11-4E80-B350-D45AED7073B8}"/>
              </a:ext>
            </a:extLst>
          </p:cNvPr>
          <p:cNvSpPr txBox="1">
            <a:spLocks/>
          </p:cNvSpPr>
          <p:nvPr/>
        </p:nvSpPr>
        <p:spPr>
          <a:xfrm>
            <a:off x="330953" y="796825"/>
            <a:ext cx="9763735" cy="312008"/>
          </a:xfrm>
          <a:prstGeom prst="rect">
            <a:avLst/>
          </a:prstGeom>
        </p:spPr>
        <p:txBody>
          <a:bodyPr vert="horz" wrap="square" lIns="91440" tIns="0" rIns="91440" bIns="0" rtlCol="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0" dirty="0">
                <a:solidFill>
                  <a:schemeClr val="tx1">
                    <a:lumMod val="65000"/>
                    <a:lumOff val="35000"/>
                  </a:schemeClr>
                </a:solidFill>
                <a:latin typeface="+mj-lt"/>
                <a:ea typeface="+mn-ea"/>
                <a:cs typeface="Segoe UI Light" panose="020B0502040204020203" pitchFamily="34" charset="0"/>
              </a:rPr>
              <a:t>Azure Service Fabric is designed for mission-critical services</a:t>
            </a:r>
          </a:p>
        </p:txBody>
      </p:sp>
      <p:grpSp>
        <p:nvGrpSpPr>
          <p:cNvPr id="132" name="Group 131">
            <a:extLst>
              <a:ext uri="{FF2B5EF4-FFF2-40B4-BE49-F238E27FC236}">
                <a16:creationId xmlns:a16="http://schemas.microsoft.com/office/drawing/2014/main" id="{D28FE43F-C327-4B5E-8545-493AE26F479F}"/>
              </a:ext>
            </a:extLst>
          </p:cNvPr>
          <p:cNvGrpSpPr/>
          <p:nvPr/>
        </p:nvGrpSpPr>
        <p:grpSpPr>
          <a:xfrm>
            <a:off x="151420" y="1709188"/>
            <a:ext cx="6082478" cy="4226413"/>
            <a:chOff x="-88173" y="1377961"/>
            <a:chExt cx="6707382" cy="4660629"/>
          </a:xfrm>
        </p:grpSpPr>
        <p:sp>
          <p:nvSpPr>
            <p:cNvPr id="141" name="Oval 140">
              <a:extLst>
                <a:ext uri="{FF2B5EF4-FFF2-40B4-BE49-F238E27FC236}">
                  <a16:creationId xmlns:a16="http://schemas.microsoft.com/office/drawing/2014/main" id="{811B07E2-9E2C-44A0-9916-B382C37C21F5}"/>
                </a:ext>
              </a:extLst>
            </p:cNvPr>
            <p:cNvSpPr/>
            <p:nvPr/>
          </p:nvSpPr>
          <p:spPr bwMode="auto">
            <a:xfrm>
              <a:off x="1283407" y="2110067"/>
              <a:ext cx="3641002" cy="3641002"/>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143" name="Rectangle 142">
              <a:extLst>
                <a:ext uri="{FF2B5EF4-FFF2-40B4-BE49-F238E27FC236}">
                  <a16:creationId xmlns:a16="http://schemas.microsoft.com/office/drawing/2014/main" id="{E7901859-CCEB-44FE-A1C4-DECB72218AE6}"/>
                </a:ext>
              </a:extLst>
            </p:cNvPr>
            <p:cNvSpPr/>
            <p:nvPr/>
          </p:nvSpPr>
          <p:spPr bwMode="auto">
            <a:xfrm>
              <a:off x="2889476" y="1954224"/>
              <a:ext cx="272511" cy="1992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a:extLst>
                <a:ext uri="{FF2B5EF4-FFF2-40B4-BE49-F238E27FC236}">
                  <a16:creationId xmlns:a16="http://schemas.microsoft.com/office/drawing/2014/main" id="{E244581C-810C-44B7-B9D5-EA3DE3666C7F}"/>
                </a:ext>
              </a:extLst>
            </p:cNvPr>
            <p:cNvGrpSpPr/>
            <p:nvPr/>
          </p:nvGrpSpPr>
          <p:grpSpPr>
            <a:xfrm>
              <a:off x="3340320" y="5173965"/>
              <a:ext cx="861056" cy="861056"/>
              <a:chOff x="3340320" y="5173965"/>
              <a:chExt cx="861056" cy="861056"/>
            </a:xfrm>
          </p:grpSpPr>
          <p:sp>
            <p:nvSpPr>
              <p:cNvPr id="217" name="Oval 216">
                <a:extLst>
                  <a:ext uri="{FF2B5EF4-FFF2-40B4-BE49-F238E27FC236}">
                    <a16:creationId xmlns:a16="http://schemas.microsoft.com/office/drawing/2014/main" id="{80C5C6AC-8455-452E-8A03-8E943E22A188}"/>
                  </a:ext>
                </a:extLst>
              </p:cNvPr>
              <p:cNvSpPr/>
              <p:nvPr/>
            </p:nvSpPr>
            <p:spPr bwMode="auto">
              <a:xfrm>
                <a:off x="3340320"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8" name="Group 217">
                <a:extLst>
                  <a:ext uri="{FF2B5EF4-FFF2-40B4-BE49-F238E27FC236}">
                    <a16:creationId xmlns:a16="http://schemas.microsoft.com/office/drawing/2014/main" id="{A02159A9-DF4B-4681-9CF3-D89E8ACD733F}"/>
                  </a:ext>
                </a:extLst>
              </p:cNvPr>
              <p:cNvGrpSpPr/>
              <p:nvPr/>
            </p:nvGrpSpPr>
            <p:grpSpPr>
              <a:xfrm>
                <a:off x="3548253" y="5381899"/>
                <a:ext cx="445190" cy="445189"/>
                <a:chOff x="6650558" y="5072361"/>
                <a:chExt cx="656362" cy="656362"/>
              </a:xfrm>
              <a:solidFill>
                <a:srgbClr val="0078D7"/>
              </a:solidFill>
            </p:grpSpPr>
            <p:sp>
              <p:nvSpPr>
                <p:cNvPr id="219" name="Freeform 88">
                  <a:extLst>
                    <a:ext uri="{FF2B5EF4-FFF2-40B4-BE49-F238E27FC236}">
                      <a16:creationId xmlns:a16="http://schemas.microsoft.com/office/drawing/2014/main" id="{CD2D94E7-AA52-46F3-8BE0-0113B9B4E86C}"/>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p:spPr>
              <p:txBody>
                <a:bodyPr vert="horz" wrap="square" lIns="89642" tIns="44821" rIns="89642" bIns="44821" numCol="1" anchor="t" anchorCtr="0" compatLnSpc="1">
                  <a:prstTxWarp prst="textNoShape">
                    <a:avLst/>
                  </a:prstTxWarp>
                </a:bodyPr>
                <a:lstStyle/>
                <a:p>
                  <a:endParaRPr lang="en-US" sz="1730"/>
                </a:p>
              </p:txBody>
            </p:sp>
            <p:sp>
              <p:nvSpPr>
                <p:cNvPr id="220" name="Freeform 89">
                  <a:extLst>
                    <a:ext uri="{FF2B5EF4-FFF2-40B4-BE49-F238E27FC236}">
                      <a16:creationId xmlns:a16="http://schemas.microsoft.com/office/drawing/2014/main" id="{A15B32A9-E762-4885-B008-08BBA4C63E1F}"/>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p:spPr>
              <p:txBody>
                <a:bodyPr vert="horz" wrap="square" lIns="89642" tIns="44821" rIns="89642" bIns="44821" numCol="1" anchor="t" anchorCtr="0" compatLnSpc="1">
                  <a:prstTxWarp prst="textNoShape">
                    <a:avLst/>
                  </a:prstTxWarp>
                </a:bodyPr>
                <a:lstStyle/>
                <a:p>
                  <a:endParaRPr lang="en-US" sz="1730"/>
                </a:p>
              </p:txBody>
            </p:sp>
          </p:grpSp>
        </p:grpSp>
        <p:sp>
          <p:nvSpPr>
            <p:cNvPr id="148" name="Oval 147">
              <a:extLst>
                <a:ext uri="{FF2B5EF4-FFF2-40B4-BE49-F238E27FC236}">
                  <a16:creationId xmlns:a16="http://schemas.microsoft.com/office/drawing/2014/main" id="{892C540F-B919-4464-9266-66E514EE9CD0}"/>
                </a:ext>
              </a:extLst>
            </p:cNvPr>
            <p:cNvSpPr/>
            <p:nvPr/>
          </p:nvSpPr>
          <p:spPr bwMode="auto">
            <a:xfrm>
              <a:off x="1109387" y="4498639"/>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a:extLst>
                <a:ext uri="{FF2B5EF4-FFF2-40B4-BE49-F238E27FC236}">
                  <a16:creationId xmlns:a16="http://schemas.microsoft.com/office/drawing/2014/main" id="{F0CB7A64-8E5B-4CBB-BEE0-E159795EDC33}"/>
                </a:ext>
              </a:extLst>
            </p:cNvPr>
            <p:cNvGrpSpPr/>
            <p:nvPr/>
          </p:nvGrpSpPr>
          <p:grpSpPr>
            <a:xfrm>
              <a:off x="1362073" y="2224905"/>
              <a:ext cx="861056" cy="861056"/>
              <a:chOff x="1362073" y="2224905"/>
              <a:chExt cx="861056" cy="861056"/>
            </a:xfrm>
          </p:grpSpPr>
          <p:sp>
            <p:nvSpPr>
              <p:cNvPr id="215" name="Oval 214">
                <a:extLst>
                  <a:ext uri="{FF2B5EF4-FFF2-40B4-BE49-F238E27FC236}">
                    <a16:creationId xmlns:a16="http://schemas.microsoft.com/office/drawing/2014/main" id="{B4F1B114-5E59-4834-A2EF-5E3B1A0A80D9}"/>
                  </a:ext>
                </a:extLst>
              </p:cNvPr>
              <p:cNvSpPr/>
              <p:nvPr/>
            </p:nvSpPr>
            <p:spPr bwMode="auto">
              <a:xfrm>
                <a:off x="1362073"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16" name="Graphic 215">
                <a:extLst>
                  <a:ext uri="{FF2B5EF4-FFF2-40B4-BE49-F238E27FC236}">
                    <a16:creationId xmlns:a16="http://schemas.microsoft.com/office/drawing/2014/main" id="{8725584F-DD37-47FF-A7AD-5B0E9FF87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452" y="2443837"/>
                <a:ext cx="398298" cy="423192"/>
              </a:xfrm>
              <a:prstGeom prst="rect">
                <a:avLst/>
              </a:prstGeom>
            </p:spPr>
          </p:pic>
        </p:grpSp>
        <p:sp>
          <p:nvSpPr>
            <p:cNvPr id="150" name="Text Placeholder 21">
              <a:extLst>
                <a:ext uri="{FF2B5EF4-FFF2-40B4-BE49-F238E27FC236}">
                  <a16:creationId xmlns:a16="http://schemas.microsoft.com/office/drawing/2014/main" id="{E1DDE21A-FAFB-4FFB-80A8-BD49AFCF816C}"/>
                </a:ext>
              </a:extLst>
            </p:cNvPr>
            <p:cNvSpPr txBox="1">
              <a:spLocks/>
            </p:cNvSpPr>
            <p:nvPr/>
          </p:nvSpPr>
          <p:spPr>
            <a:xfrm>
              <a:off x="124313" y="251693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Power BI</a:t>
              </a:r>
            </a:p>
          </p:txBody>
        </p:sp>
        <p:sp>
          <p:nvSpPr>
            <p:cNvPr id="151" name="Text Placeholder 21">
              <a:extLst>
                <a:ext uri="{FF2B5EF4-FFF2-40B4-BE49-F238E27FC236}">
                  <a16:creationId xmlns:a16="http://schemas.microsoft.com/office/drawing/2014/main" id="{3B0A970D-9DE8-4753-948E-89D7AC66727E}"/>
                </a:ext>
              </a:extLst>
            </p:cNvPr>
            <p:cNvSpPr txBox="1">
              <a:spLocks/>
            </p:cNvSpPr>
            <p:nvPr/>
          </p:nvSpPr>
          <p:spPr>
            <a:xfrm>
              <a:off x="-88173" y="3620119"/>
              <a:ext cx="914361" cy="50909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Dynamics365</a:t>
              </a:r>
            </a:p>
          </p:txBody>
        </p:sp>
        <p:sp>
          <p:nvSpPr>
            <p:cNvPr id="168" name="Text Placeholder 21">
              <a:extLst>
                <a:ext uri="{FF2B5EF4-FFF2-40B4-BE49-F238E27FC236}">
                  <a16:creationId xmlns:a16="http://schemas.microsoft.com/office/drawing/2014/main" id="{5DB99219-A615-4B1D-805B-1BEBE960016C}"/>
                </a:ext>
              </a:extLst>
            </p:cNvPr>
            <p:cNvSpPr txBox="1">
              <a:spLocks/>
            </p:cNvSpPr>
            <p:nvPr/>
          </p:nvSpPr>
          <p:spPr>
            <a:xfrm>
              <a:off x="0" y="4790668"/>
              <a:ext cx="106375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Intune</a:t>
              </a:r>
            </a:p>
          </p:txBody>
        </p:sp>
        <p:sp>
          <p:nvSpPr>
            <p:cNvPr id="170" name="Text Placeholder 21">
              <a:extLst>
                <a:ext uri="{FF2B5EF4-FFF2-40B4-BE49-F238E27FC236}">
                  <a16:creationId xmlns:a16="http://schemas.microsoft.com/office/drawing/2014/main" id="{BFB7A74F-21E3-4595-B47B-2F78ECA874A7}"/>
                </a:ext>
              </a:extLst>
            </p:cNvPr>
            <p:cNvSpPr txBox="1">
              <a:spLocks/>
            </p:cNvSpPr>
            <p:nvPr/>
          </p:nvSpPr>
          <p:spPr>
            <a:xfrm>
              <a:off x="817074" y="552949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Cortana</a:t>
              </a:r>
            </a:p>
          </p:txBody>
        </p:sp>
        <p:sp>
          <p:nvSpPr>
            <p:cNvPr id="171" name="Text Placeholder 21">
              <a:extLst>
                <a:ext uri="{FF2B5EF4-FFF2-40B4-BE49-F238E27FC236}">
                  <a16:creationId xmlns:a16="http://schemas.microsoft.com/office/drawing/2014/main" id="{B1822E8A-A7FD-480A-AB2B-656E8FFBF6C3}"/>
                </a:ext>
              </a:extLst>
            </p:cNvPr>
            <p:cNvSpPr txBox="1">
              <a:spLocks/>
            </p:cNvSpPr>
            <p:nvPr/>
          </p:nvSpPr>
          <p:spPr>
            <a:xfrm>
              <a:off x="4239589" y="5529494"/>
              <a:ext cx="1188720" cy="50909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Skype for business</a:t>
              </a:r>
            </a:p>
          </p:txBody>
        </p:sp>
        <p:sp>
          <p:nvSpPr>
            <p:cNvPr id="172" name="Text Placeholder 21">
              <a:extLst>
                <a:ext uri="{FF2B5EF4-FFF2-40B4-BE49-F238E27FC236}">
                  <a16:creationId xmlns:a16="http://schemas.microsoft.com/office/drawing/2014/main" id="{9EB1BEA4-91F6-4467-B666-FD36446F12B4}"/>
                </a:ext>
              </a:extLst>
            </p:cNvPr>
            <p:cNvSpPr txBox="1">
              <a:spLocks/>
            </p:cNvSpPr>
            <p:nvPr/>
          </p:nvSpPr>
          <p:spPr>
            <a:xfrm>
              <a:off x="4879905" y="251693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Cosmos DB</a:t>
              </a:r>
            </a:p>
          </p:txBody>
        </p:sp>
        <p:sp>
          <p:nvSpPr>
            <p:cNvPr id="173" name="Text Placeholder 21">
              <a:extLst>
                <a:ext uri="{FF2B5EF4-FFF2-40B4-BE49-F238E27FC236}">
                  <a16:creationId xmlns:a16="http://schemas.microsoft.com/office/drawing/2014/main" id="{58609EC5-8BE5-40CF-A872-D4B004A11F79}"/>
                </a:ext>
              </a:extLst>
            </p:cNvPr>
            <p:cNvSpPr txBox="1">
              <a:spLocks/>
            </p:cNvSpPr>
            <p:nvPr/>
          </p:nvSpPr>
          <p:spPr>
            <a:xfrm>
              <a:off x="5430489" y="3620119"/>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IoT Hub</a:t>
              </a:r>
            </a:p>
          </p:txBody>
        </p:sp>
        <p:sp>
          <p:nvSpPr>
            <p:cNvPr id="174" name="Text Placeholder 21">
              <a:extLst>
                <a:ext uri="{FF2B5EF4-FFF2-40B4-BE49-F238E27FC236}">
                  <a16:creationId xmlns:a16="http://schemas.microsoft.com/office/drawing/2014/main" id="{A599372A-DB36-42FF-A929-0DF9F1B4FE17}"/>
                </a:ext>
              </a:extLst>
            </p:cNvPr>
            <p:cNvSpPr txBox="1">
              <a:spLocks/>
            </p:cNvSpPr>
            <p:nvPr/>
          </p:nvSpPr>
          <p:spPr>
            <a:xfrm>
              <a:off x="5196999" y="4824089"/>
              <a:ext cx="1223216"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Event Hub</a:t>
              </a:r>
            </a:p>
          </p:txBody>
        </p:sp>
        <p:sp>
          <p:nvSpPr>
            <p:cNvPr id="175" name="Text Placeholder 21">
              <a:extLst>
                <a:ext uri="{FF2B5EF4-FFF2-40B4-BE49-F238E27FC236}">
                  <a16:creationId xmlns:a16="http://schemas.microsoft.com/office/drawing/2014/main" id="{26B807C6-3A79-461C-926F-C90D509B5CD2}"/>
                </a:ext>
              </a:extLst>
            </p:cNvPr>
            <p:cNvSpPr txBox="1">
              <a:spLocks/>
            </p:cNvSpPr>
            <p:nvPr/>
          </p:nvSpPr>
          <p:spPr>
            <a:xfrm>
              <a:off x="2451120" y="1377961"/>
              <a:ext cx="1310847"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solidFill>
                    <a:srgbClr val="565757"/>
                  </a:solidFill>
                </a:rPr>
                <a:t>SQL Database</a:t>
              </a:r>
            </a:p>
          </p:txBody>
        </p:sp>
        <p:grpSp>
          <p:nvGrpSpPr>
            <p:cNvPr id="176" name="Group 175">
              <a:extLst>
                <a:ext uri="{FF2B5EF4-FFF2-40B4-BE49-F238E27FC236}">
                  <a16:creationId xmlns:a16="http://schemas.microsoft.com/office/drawing/2014/main" id="{86A89EC0-67F0-4CE7-A7A4-F870DE777BEF}"/>
                </a:ext>
              </a:extLst>
            </p:cNvPr>
            <p:cNvGrpSpPr/>
            <p:nvPr/>
          </p:nvGrpSpPr>
          <p:grpSpPr>
            <a:xfrm>
              <a:off x="2051237" y="5173965"/>
              <a:ext cx="861056" cy="861056"/>
              <a:chOff x="2051237" y="5173965"/>
              <a:chExt cx="861056" cy="861056"/>
            </a:xfrm>
          </p:grpSpPr>
          <p:sp>
            <p:nvSpPr>
              <p:cNvPr id="211" name="Oval 210">
                <a:extLst>
                  <a:ext uri="{FF2B5EF4-FFF2-40B4-BE49-F238E27FC236}">
                    <a16:creationId xmlns:a16="http://schemas.microsoft.com/office/drawing/2014/main" id="{B210B83B-9F2D-4DBC-ACCB-F997FDC72D31}"/>
                  </a:ext>
                </a:extLst>
              </p:cNvPr>
              <p:cNvSpPr/>
              <p:nvPr/>
            </p:nvSpPr>
            <p:spPr bwMode="auto">
              <a:xfrm>
                <a:off x="2051237"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2C57E150-9F28-482A-B9B4-FBA3F873C5ED}"/>
                  </a:ext>
                </a:extLst>
              </p:cNvPr>
              <p:cNvGrpSpPr/>
              <p:nvPr/>
            </p:nvGrpSpPr>
            <p:grpSpPr>
              <a:xfrm>
                <a:off x="2244851" y="5367581"/>
                <a:ext cx="473828" cy="473825"/>
                <a:chOff x="2230103" y="5352831"/>
                <a:chExt cx="503326" cy="503323"/>
              </a:xfrm>
            </p:grpSpPr>
            <p:sp>
              <p:nvSpPr>
                <p:cNvPr id="213" name="Oval 212">
                  <a:extLst>
                    <a:ext uri="{FF2B5EF4-FFF2-40B4-BE49-F238E27FC236}">
                      <a16:creationId xmlns:a16="http://schemas.microsoft.com/office/drawing/2014/main" id="{BD935A93-1E1F-4EE3-A521-02A93FCC0E28}"/>
                    </a:ext>
                  </a:extLst>
                </p:cNvPr>
                <p:cNvSpPr/>
                <p:nvPr/>
              </p:nvSpPr>
              <p:spPr bwMode="auto">
                <a:xfrm>
                  <a:off x="2230103" y="5352831"/>
                  <a:ext cx="503326" cy="503323"/>
                </a:xfrm>
                <a:prstGeom prst="ellipse">
                  <a:avLst/>
                </a:prstGeom>
                <a:noFill/>
                <a:ln w="317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908C7BFE-E3C8-40A2-9DC4-587DA8F06852}"/>
                    </a:ext>
                  </a:extLst>
                </p:cNvPr>
                <p:cNvSpPr/>
                <p:nvPr/>
              </p:nvSpPr>
              <p:spPr bwMode="auto">
                <a:xfrm>
                  <a:off x="2297388" y="5420116"/>
                  <a:ext cx="368757" cy="368754"/>
                </a:xfrm>
                <a:prstGeom prst="ellipse">
                  <a:avLst/>
                </a:prstGeom>
                <a:noFill/>
                <a:ln w="444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7" name="Group 176">
              <a:extLst>
                <a:ext uri="{FF2B5EF4-FFF2-40B4-BE49-F238E27FC236}">
                  <a16:creationId xmlns:a16="http://schemas.microsoft.com/office/drawing/2014/main" id="{DB01A7AB-32AA-4228-A357-602515352142}"/>
                </a:ext>
              </a:extLst>
            </p:cNvPr>
            <p:cNvGrpSpPr/>
            <p:nvPr/>
          </p:nvGrpSpPr>
          <p:grpSpPr>
            <a:xfrm>
              <a:off x="869366" y="3328090"/>
              <a:ext cx="861056" cy="861056"/>
              <a:chOff x="869366" y="3328090"/>
              <a:chExt cx="861056" cy="861056"/>
            </a:xfrm>
          </p:grpSpPr>
          <p:sp>
            <p:nvSpPr>
              <p:cNvPr id="209" name="Oval 208">
                <a:extLst>
                  <a:ext uri="{FF2B5EF4-FFF2-40B4-BE49-F238E27FC236}">
                    <a16:creationId xmlns:a16="http://schemas.microsoft.com/office/drawing/2014/main" id="{7650B0F2-7DF5-4929-BA78-FC194199F6D0}"/>
                  </a:ext>
                </a:extLst>
              </p:cNvPr>
              <p:cNvSpPr/>
              <p:nvPr/>
            </p:nvSpPr>
            <p:spPr bwMode="auto">
              <a:xfrm>
                <a:off x="869366"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144">
                <a:extLst>
                  <a:ext uri="{FF2B5EF4-FFF2-40B4-BE49-F238E27FC236}">
                    <a16:creationId xmlns:a16="http://schemas.microsoft.com/office/drawing/2014/main" id="{7ECE55E4-3780-4957-A2A4-E446450576D4}"/>
                  </a:ext>
                </a:extLst>
              </p:cNvPr>
              <p:cNvSpPr>
                <a:spLocks noChangeAspect="1" noEditPoints="1"/>
              </p:cNvSpPr>
              <p:nvPr/>
            </p:nvSpPr>
            <p:spPr bwMode="black">
              <a:xfrm>
                <a:off x="1080743" y="3552737"/>
                <a:ext cx="438302" cy="411762"/>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endParaRPr lang="en-US" sz="1350"/>
              </a:p>
            </p:txBody>
          </p:sp>
        </p:grpSp>
        <p:grpSp>
          <p:nvGrpSpPr>
            <p:cNvPr id="178" name="Group 177">
              <a:extLst>
                <a:ext uri="{FF2B5EF4-FFF2-40B4-BE49-F238E27FC236}">
                  <a16:creationId xmlns:a16="http://schemas.microsoft.com/office/drawing/2014/main" id="{634EE15A-F130-4751-B952-4CC6A4F95B45}"/>
                </a:ext>
              </a:extLst>
            </p:cNvPr>
            <p:cNvGrpSpPr/>
            <p:nvPr/>
          </p:nvGrpSpPr>
          <p:grpSpPr>
            <a:xfrm>
              <a:off x="2675658" y="1700065"/>
              <a:ext cx="861056" cy="861056"/>
              <a:chOff x="2675658" y="1700065"/>
              <a:chExt cx="861056" cy="861056"/>
            </a:xfrm>
          </p:grpSpPr>
          <p:sp>
            <p:nvSpPr>
              <p:cNvPr id="204" name="Oval 203">
                <a:extLst>
                  <a:ext uri="{FF2B5EF4-FFF2-40B4-BE49-F238E27FC236}">
                    <a16:creationId xmlns:a16="http://schemas.microsoft.com/office/drawing/2014/main" id="{05337CCF-0675-4E30-B0D8-72478DD65048}"/>
                  </a:ext>
                </a:extLst>
              </p:cNvPr>
              <p:cNvSpPr/>
              <p:nvPr/>
            </p:nvSpPr>
            <p:spPr bwMode="auto">
              <a:xfrm>
                <a:off x="2675658" y="17000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1902A7BD-3038-4089-B43A-9C07B96DA974}"/>
                  </a:ext>
                </a:extLst>
              </p:cNvPr>
              <p:cNvGrpSpPr/>
              <p:nvPr/>
            </p:nvGrpSpPr>
            <p:grpSpPr>
              <a:xfrm>
                <a:off x="2883062" y="1894225"/>
                <a:ext cx="446250" cy="472751"/>
                <a:chOff x="5891689" y="3211354"/>
                <a:chExt cx="401002" cy="424815"/>
              </a:xfrm>
              <a:solidFill>
                <a:srgbClr val="0078D7"/>
              </a:solidFill>
            </p:grpSpPr>
            <p:sp>
              <p:nvSpPr>
                <p:cNvPr id="206" name="Freeform: Shape 205">
                  <a:extLst>
                    <a:ext uri="{FF2B5EF4-FFF2-40B4-BE49-F238E27FC236}">
                      <a16:creationId xmlns:a16="http://schemas.microsoft.com/office/drawing/2014/main" id="{58A4D062-676D-4961-A268-2F00DE14D153}"/>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C2AEAF0-478B-4044-A158-892F0A91B6F5}"/>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3ABD414-1A5A-424C-B462-00189954BC6E}"/>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endParaRPr lang="en-US"/>
                </a:p>
              </p:txBody>
            </p:sp>
          </p:grpSp>
        </p:grpSp>
        <p:grpSp>
          <p:nvGrpSpPr>
            <p:cNvPr id="179" name="Group 178">
              <a:extLst>
                <a:ext uri="{FF2B5EF4-FFF2-40B4-BE49-F238E27FC236}">
                  <a16:creationId xmlns:a16="http://schemas.microsoft.com/office/drawing/2014/main" id="{0B04C03C-D164-4DDA-B5B8-B9B973728FAE}"/>
                </a:ext>
              </a:extLst>
            </p:cNvPr>
            <p:cNvGrpSpPr/>
            <p:nvPr/>
          </p:nvGrpSpPr>
          <p:grpSpPr>
            <a:xfrm>
              <a:off x="3971548" y="2224905"/>
              <a:ext cx="861056" cy="861056"/>
              <a:chOff x="3971548" y="2224905"/>
              <a:chExt cx="861056" cy="861056"/>
            </a:xfrm>
          </p:grpSpPr>
          <p:sp>
            <p:nvSpPr>
              <p:cNvPr id="194" name="Oval 193">
                <a:extLst>
                  <a:ext uri="{FF2B5EF4-FFF2-40B4-BE49-F238E27FC236}">
                    <a16:creationId xmlns:a16="http://schemas.microsoft.com/office/drawing/2014/main" id="{39253998-6D52-4C6F-A76B-E3FA19DFC10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aphic 131">
                <a:extLst>
                  <a:ext uri="{FF2B5EF4-FFF2-40B4-BE49-F238E27FC236}">
                    <a16:creationId xmlns:a16="http://schemas.microsoft.com/office/drawing/2014/main" id="{C0B70B58-A16D-4E09-9DFB-A576ACD337EF}"/>
                  </a:ext>
                </a:extLst>
              </p:cNvPr>
              <p:cNvGrpSpPr/>
              <p:nvPr/>
            </p:nvGrpSpPr>
            <p:grpSpPr>
              <a:xfrm>
                <a:off x="4128625" y="2382017"/>
                <a:ext cx="546888" cy="546828"/>
                <a:chOff x="5640760" y="1728055"/>
                <a:chExt cx="792873" cy="792786"/>
              </a:xfrm>
            </p:grpSpPr>
            <p:sp>
              <p:nvSpPr>
                <p:cNvPr id="196" name="Freeform: Shape 195">
                  <a:extLst>
                    <a:ext uri="{FF2B5EF4-FFF2-40B4-BE49-F238E27FC236}">
                      <a16:creationId xmlns:a16="http://schemas.microsoft.com/office/drawing/2014/main" id="{76A0A1F2-7A0C-45ED-88F6-BAF50166CF5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ABF4E20-DB91-4279-96F3-C7F0FB076E84}"/>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1939E76-2E26-467A-8720-1F3F9BDD40EA}"/>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81D4F09-AD6C-452A-A11E-FB97C120BD1D}"/>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8BB8FBA-38C5-4000-B0FA-ACC20A9B5717}"/>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848D289-9207-4C78-80E6-7B7C31262EEF}"/>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BF20DEB-45F3-4297-80AF-B10147BEF6E5}"/>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D208149-2EF2-4D38-999A-EAE38AA343BC}"/>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endParaRPr lang="en-US"/>
                </a:p>
              </p:txBody>
            </p:sp>
          </p:grpSp>
        </p:grpSp>
        <p:grpSp>
          <p:nvGrpSpPr>
            <p:cNvPr id="180" name="Group 179">
              <a:extLst>
                <a:ext uri="{FF2B5EF4-FFF2-40B4-BE49-F238E27FC236}">
                  <a16:creationId xmlns:a16="http://schemas.microsoft.com/office/drawing/2014/main" id="{56E52D45-AF81-4109-91FE-2441F6AC7087}"/>
                </a:ext>
              </a:extLst>
            </p:cNvPr>
            <p:cNvGrpSpPr/>
            <p:nvPr/>
          </p:nvGrpSpPr>
          <p:grpSpPr>
            <a:xfrm>
              <a:off x="4526400" y="3328090"/>
              <a:ext cx="861056" cy="861056"/>
              <a:chOff x="4526400" y="3328090"/>
              <a:chExt cx="861056" cy="861056"/>
            </a:xfrm>
          </p:grpSpPr>
          <p:sp>
            <p:nvSpPr>
              <p:cNvPr id="192" name="Oval 191">
                <a:extLst>
                  <a:ext uri="{FF2B5EF4-FFF2-40B4-BE49-F238E27FC236}">
                    <a16:creationId xmlns:a16="http://schemas.microsoft.com/office/drawing/2014/main" id="{8B5C2C10-9C53-4CB4-AE10-DDB8EA9D1ABF}"/>
                  </a:ext>
                </a:extLst>
              </p:cNvPr>
              <p:cNvSpPr/>
              <p:nvPr/>
            </p:nvSpPr>
            <p:spPr bwMode="auto">
              <a:xfrm>
                <a:off x="4526400"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3" name="Graphic 192">
                <a:extLst>
                  <a:ext uri="{FF2B5EF4-FFF2-40B4-BE49-F238E27FC236}">
                    <a16:creationId xmlns:a16="http://schemas.microsoft.com/office/drawing/2014/main" id="{429067A5-BA85-49FD-AD36-8085CD3A36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0767" y="3552457"/>
                <a:ext cx="412322" cy="412322"/>
              </a:xfrm>
              <a:prstGeom prst="rect">
                <a:avLst/>
              </a:prstGeom>
            </p:spPr>
          </p:pic>
        </p:grpSp>
        <p:grpSp>
          <p:nvGrpSpPr>
            <p:cNvPr id="181" name="Group 180">
              <a:extLst>
                <a:ext uri="{FF2B5EF4-FFF2-40B4-BE49-F238E27FC236}">
                  <a16:creationId xmlns:a16="http://schemas.microsoft.com/office/drawing/2014/main" id="{8B5B3361-15C7-44B2-9BAB-897F2FCE0803}"/>
                </a:ext>
              </a:extLst>
            </p:cNvPr>
            <p:cNvGrpSpPr/>
            <p:nvPr/>
          </p:nvGrpSpPr>
          <p:grpSpPr>
            <a:xfrm>
              <a:off x="4288386" y="4532060"/>
              <a:ext cx="861056" cy="861056"/>
              <a:chOff x="4288386" y="4532060"/>
              <a:chExt cx="861056" cy="861056"/>
            </a:xfrm>
          </p:grpSpPr>
          <p:sp>
            <p:nvSpPr>
              <p:cNvPr id="190" name="Oval 189">
                <a:extLst>
                  <a:ext uri="{FF2B5EF4-FFF2-40B4-BE49-F238E27FC236}">
                    <a16:creationId xmlns:a16="http://schemas.microsoft.com/office/drawing/2014/main" id="{6422C521-FB63-407F-8BA3-ED0521733873}"/>
                  </a:ext>
                </a:extLst>
              </p:cNvPr>
              <p:cNvSpPr/>
              <p:nvPr/>
            </p:nvSpPr>
            <p:spPr bwMode="auto">
              <a:xfrm>
                <a:off x="4288386" y="453206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1" name="Graphic 190">
                <a:extLst>
                  <a:ext uri="{FF2B5EF4-FFF2-40B4-BE49-F238E27FC236}">
                    <a16:creationId xmlns:a16="http://schemas.microsoft.com/office/drawing/2014/main" id="{22179DBC-1AFA-462F-917A-F2F0129B4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1534" y="4745208"/>
                <a:ext cx="434761" cy="434761"/>
              </a:xfrm>
              <a:prstGeom prst="rect">
                <a:avLst/>
              </a:prstGeom>
            </p:spPr>
          </p:pic>
        </p:grpSp>
        <p:grpSp>
          <p:nvGrpSpPr>
            <p:cNvPr id="182" name="Group 181">
              <a:extLst>
                <a:ext uri="{FF2B5EF4-FFF2-40B4-BE49-F238E27FC236}">
                  <a16:creationId xmlns:a16="http://schemas.microsoft.com/office/drawing/2014/main" id="{80E72006-90CC-499C-87FC-622E1D7FC4FC}"/>
                </a:ext>
              </a:extLst>
            </p:cNvPr>
            <p:cNvGrpSpPr/>
            <p:nvPr/>
          </p:nvGrpSpPr>
          <p:grpSpPr>
            <a:xfrm>
              <a:off x="1304037" y="4749783"/>
              <a:ext cx="502313" cy="399558"/>
              <a:chOff x="3873341" y="3044666"/>
              <a:chExt cx="833438" cy="662940"/>
            </a:xfrm>
            <a:solidFill>
              <a:srgbClr val="0078D7"/>
            </a:solidFill>
          </p:grpSpPr>
          <p:sp>
            <p:nvSpPr>
              <p:cNvPr id="184" name="Freeform: Shape 183">
                <a:extLst>
                  <a:ext uri="{FF2B5EF4-FFF2-40B4-BE49-F238E27FC236}">
                    <a16:creationId xmlns:a16="http://schemas.microsoft.com/office/drawing/2014/main" id="{F65DF1F9-C05C-4F79-8C1B-D0851E09EE23}"/>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67EF8E-BF02-4C96-9609-22483CA30197}"/>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75740D6-27B8-444D-87B5-0D13C3200019}"/>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11BB5A0-816B-4A78-8763-9A970B7A7ED2}"/>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5CB462-1640-447F-BFE3-EBC306F63850}"/>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3CFD424-8BE7-498A-BE95-2949607EA816}"/>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endParaRPr lang="en-US"/>
              </a:p>
            </p:txBody>
          </p:sp>
        </p:grpSp>
      </p:grpSp>
      <p:grpSp>
        <p:nvGrpSpPr>
          <p:cNvPr id="42" name="Group 41">
            <a:extLst>
              <a:ext uri="{FF2B5EF4-FFF2-40B4-BE49-F238E27FC236}">
                <a16:creationId xmlns:a16="http://schemas.microsoft.com/office/drawing/2014/main" id="{C1659208-CA4E-47DA-927C-517199D34BD9}"/>
              </a:ext>
            </a:extLst>
          </p:cNvPr>
          <p:cNvGrpSpPr/>
          <p:nvPr/>
        </p:nvGrpSpPr>
        <p:grpSpPr>
          <a:xfrm>
            <a:off x="6064114" y="1535917"/>
            <a:ext cx="6032310" cy="4399685"/>
            <a:chOff x="6036193" y="1535917"/>
            <a:chExt cx="6032310" cy="4399685"/>
          </a:xfrm>
        </p:grpSpPr>
        <p:sp>
          <p:nvSpPr>
            <p:cNvPr id="9" name="Oval 8">
              <a:extLst>
                <a:ext uri="{FF2B5EF4-FFF2-40B4-BE49-F238E27FC236}">
                  <a16:creationId xmlns:a16="http://schemas.microsoft.com/office/drawing/2014/main" id="{62493F65-E461-4088-8CE8-79649F67D565}"/>
                </a:ext>
              </a:extLst>
            </p:cNvPr>
            <p:cNvSpPr/>
            <p:nvPr/>
          </p:nvSpPr>
          <p:spPr bwMode="auto">
            <a:xfrm>
              <a:off x="7410273" y="2373086"/>
              <a:ext cx="3301783" cy="3301783"/>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86" name="Rectangle 85">
              <a:extLst>
                <a:ext uri="{FF2B5EF4-FFF2-40B4-BE49-F238E27FC236}">
                  <a16:creationId xmlns:a16="http://schemas.microsoft.com/office/drawing/2014/main" id="{E4FB1B6C-86FC-4FF7-AE76-449C7B4E749B}"/>
                </a:ext>
              </a:extLst>
            </p:cNvPr>
            <p:cNvSpPr/>
            <p:nvPr/>
          </p:nvSpPr>
          <p:spPr bwMode="auto">
            <a:xfrm>
              <a:off x="8866711" y="2231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21">
              <a:extLst>
                <a:ext uri="{FF2B5EF4-FFF2-40B4-BE49-F238E27FC236}">
                  <a16:creationId xmlns:a16="http://schemas.microsoft.com/office/drawing/2014/main" id="{574581E1-73BC-4C2C-9763-A60276E6B3DD}"/>
                </a:ext>
              </a:extLst>
            </p:cNvPr>
            <p:cNvSpPr txBox="1">
              <a:spLocks/>
            </p:cNvSpPr>
            <p:nvPr/>
          </p:nvSpPr>
          <p:spPr>
            <a:xfrm>
              <a:off x="6359167" y="2742046"/>
              <a:ext cx="1077971"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Azure Monitor</a:t>
              </a:r>
            </a:p>
          </p:txBody>
        </p:sp>
        <p:sp>
          <p:nvSpPr>
            <p:cNvPr id="22" name="Text Placeholder 21">
              <a:extLst>
                <a:ext uri="{FF2B5EF4-FFF2-40B4-BE49-F238E27FC236}">
                  <a16:creationId xmlns:a16="http://schemas.microsoft.com/office/drawing/2014/main" id="{8F35AB2E-8552-42AD-A2E4-F8BE187F90DA}"/>
                </a:ext>
              </a:extLst>
            </p:cNvPr>
            <p:cNvSpPr txBox="1">
              <a:spLocks/>
            </p:cNvSpPr>
            <p:nvPr/>
          </p:nvSpPr>
          <p:spPr>
            <a:xfrm>
              <a:off x="6036193" y="3658721"/>
              <a:ext cx="959460"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Core Azure Services</a:t>
              </a:r>
            </a:p>
          </p:txBody>
        </p:sp>
        <p:sp>
          <p:nvSpPr>
            <p:cNvPr id="23" name="Text Placeholder 21">
              <a:extLst>
                <a:ext uri="{FF2B5EF4-FFF2-40B4-BE49-F238E27FC236}">
                  <a16:creationId xmlns:a16="http://schemas.microsoft.com/office/drawing/2014/main" id="{9D58A68E-20CF-48DD-88F9-93154CA66F86}"/>
                </a:ext>
              </a:extLst>
            </p:cNvPr>
            <p:cNvSpPr txBox="1">
              <a:spLocks/>
            </p:cNvSpPr>
            <p:nvPr/>
          </p:nvSpPr>
          <p:spPr>
            <a:xfrm>
              <a:off x="6246437" y="4720214"/>
              <a:ext cx="964644"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Archive</a:t>
              </a:r>
              <a:br>
                <a:rPr lang="en-US">
                  <a:solidFill>
                    <a:srgbClr val="565757"/>
                  </a:solidFill>
                </a:rPr>
              </a:br>
              <a:r>
                <a:rPr lang="en-US">
                  <a:solidFill>
                    <a:srgbClr val="565757"/>
                  </a:solidFill>
                </a:rPr>
                <a:t>Storage</a:t>
              </a:r>
            </a:p>
          </p:txBody>
        </p:sp>
        <p:sp>
          <p:nvSpPr>
            <p:cNvPr id="24" name="Text Placeholder 21">
              <a:extLst>
                <a:ext uri="{FF2B5EF4-FFF2-40B4-BE49-F238E27FC236}">
                  <a16:creationId xmlns:a16="http://schemas.microsoft.com/office/drawing/2014/main" id="{359F30D8-B6A7-41D8-ACF5-C80E9D35EBD1}"/>
                </a:ext>
              </a:extLst>
            </p:cNvPr>
            <p:cNvSpPr txBox="1">
              <a:spLocks/>
            </p:cNvSpPr>
            <p:nvPr/>
          </p:nvSpPr>
          <p:spPr>
            <a:xfrm>
              <a:off x="6987387" y="5473937"/>
              <a:ext cx="1077971"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Visual Studio Team Services</a:t>
              </a:r>
            </a:p>
          </p:txBody>
        </p:sp>
        <p:sp>
          <p:nvSpPr>
            <p:cNvPr id="25" name="Text Placeholder 21">
              <a:extLst>
                <a:ext uri="{FF2B5EF4-FFF2-40B4-BE49-F238E27FC236}">
                  <a16:creationId xmlns:a16="http://schemas.microsoft.com/office/drawing/2014/main" id="{633A1025-0E18-4D46-8F15-F2FCDDF9C04B}"/>
                </a:ext>
              </a:extLst>
            </p:cNvPr>
            <p:cNvSpPr txBox="1">
              <a:spLocks/>
            </p:cNvSpPr>
            <p:nvPr/>
          </p:nvSpPr>
          <p:spPr>
            <a:xfrm>
              <a:off x="10091038" y="5473937"/>
              <a:ext cx="1285083"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Stream Analytics</a:t>
              </a:r>
            </a:p>
          </p:txBody>
        </p:sp>
        <p:sp>
          <p:nvSpPr>
            <p:cNvPr id="26" name="Text Placeholder 21">
              <a:extLst>
                <a:ext uri="{FF2B5EF4-FFF2-40B4-BE49-F238E27FC236}">
                  <a16:creationId xmlns:a16="http://schemas.microsoft.com/office/drawing/2014/main" id="{428F59B4-E2AD-483F-9781-B4D63B40DC43}"/>
                </a:ext>
              </a:extLst>
            </p:cNvPr>
            <p:cNvSpPr txBox="1">
              <a:spLocks/>
            </p:cNvSpPr>
            <p:nvPr/>
          </p:nvSpPr>
          <p:spPr>
            <a:xfrm>
              <a:off x="10671698" y="2658316"/>
              <a:ext cx="1233194"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Azure Database for PostgreSQL</a:t>
              </a:r>
            </a:p>
          </p:txBody>
        </p:sp>
        <p:sp>
          <p:nvSpPr>
            <p:cNvPr id="29" name="Text Placeholder 21">
              <a:extLst>
                <a:ext uri="{FF2B5EF4-FFF2-40B4-BE49-F238E27FC236}">
                  <a16:creationId xmlns:a16="http://schemas.microsoft.com/office/drawing/2014/main" id="{7CF11978-19AA-4B72-9D6B-08CA7291195F}"/>
                </a:ext>
              </a:extLst>
            </p:cNvPr>
            <p:cNvSpPr txBox="1">
              <a:spLocks/>
            </p:cNvSpPr>
            <p:nvPr/>
          </p:nvSpPr>
          <p:spPr>
            <a:xfrm>
              <a:off x="8431469" y="1535917"/>
              <a:ext cx="1269957"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solidFill>
                    <a:srgbClr val="565757"/>
                  </a:solidFill>
                </a:rPr>
                <a:t>Azure Database for MySQL</a:t>
              </a:r>
            </a:p>
          </p:txBody>
        </p:sp>
        <p:sp>
          <p:nvSpPr>
            <p:cNvPr id="33" name="Oval 32">
              <a:extLst>
                <a:ext uri="{FF2B5EF4-FFF2-40B4-BE49-F238E27FC236}">
                  <a16:creationId xmlns:a16="http://schemas.microsoft.com/office/drawing/2014/main" id="{94D1DD5E-8F21-4013-BE26-EF0EB5FF894B}"/>
                </a:ext>
              </a:extLst>
            </p:cNvPr>
            <p:cNvSpPr/>
            <p:nvPr/>
          </p:nvSpPr>
          <p:spPr bwMode="auto">
            <a:xfrm>
              <a:off x="7034807" y="3477630"/>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81F3463E-FD9B-4BE9-A29B-863522ED6FA9}"/>
                </a:ext>
              </a:extLst>
            </p:cNvPr>
            <p:cNvSpPr/>
            <p:nvPr/>
          </p:nvSpPr>
          <p:spPr bwMode="auto">
            <a:xfrm>
              <a:off x="9847970" y="2477225"/>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6BEDDFF7-574A-41A7-9797-3E0E1203DFB3}"/>
                </a:ext>
              </a:extLst>
            </p:cNvPr>
            <p:cNvGrpSpPr/>
            <p:nvPr/>
          </p:nvGrpSpPr>
          <p:grpSpPr>
            <a:xfrm>
              <a:off x="10135289" y="4569430"/>
              <a:ext cx="780834" cy="780835"/>
              <a:chOff x="3614504" y="4429405"/>
              <a:chExt cx="861056" cy="861056"/>
            </a:xfrm>
          </p:grpSpPr>
          <p:sp>
            <p:nvSpPr>
              <p:cNvPr id="45" name="Oval 44">
                <a:extLst>
                  <a:ext uri="{FF2B5EF4-FFF2-40B4-BE49-F238E27FC236}">
                    <a16:creationId xmlns:a16="http://schemas.microsoft.com/office/drawing/2014/main" id="{132FA1FE-CD2B-4C85-9DB6-C3D0F9243E11}"/>
                  </a:ext>
                </a:extLst>
              </p:cNvPr>
              <p:cNvSpPr/>
              <p:nvPr/>
            </p:nvSpPr>
            <p:spPr bwMode="auto">
              <a:xfrm>
                <a:off x="3614504" y="44294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6351ED12-B32E-4CD9-ACBF-F9E75A1BC2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2684" y="4657585"/>
                <a:ext cx="404697" cy="404697"/>
              </a:xfrm>
              <a:prstGeom prst="rect">
                <a:avLst/>
              </a:prstGeom>
            </p:spPr>
          </p:pic>
        </p:grpSp>
        <p:grpSp>
          <p:nvGrpSpPr>
            <p:cNvPr id="55" name="Group 54">
              <a:extLst>
                <a:ext uri="{FF2B5EF4-FFF2-40B4-BE49-F238E27FC236}">
                  <a16:creationId xmlns:a16="http://schemas.microsoft.com/office/drawing/2014/main" id="{EC143D10-4886-4214-BFB3-8901330DA03B}"/>
                </a:ext>
              </a:extLst>
            </p:cNvPr>
            <p:cNvGrpSpPr/>
            <p:nvPr/>
          </p:nvGrpSpPr>
          <p:grpSpPr>
            <a:xfrm>
              <a:off x="10351128" y="3477630"/>
              <a:ext cx="780834" cy="780835"/>
              <a:chOff x="3852518" y="3225435"/>
              <a:chExt cx="861056" cy="861056"/>
            </a:xfrm>
          </p:grpSpPr>
          <p:sp>
            <p:nvSpPr>
              <p:cNvPr id="58" name="Oval 57">
                <a:extLst>
                  <a:ext uri="{FF2B5EF4-FFF2-40B4-BE49-F238E27FC236}">
                    <a16:creationId xmlns:a16="http://schemas.microsoft.com/office/drawing/2014/main" id="{519ABBC9-BB78-4E6A-B834-28DA7B1E0A24}"/>
                  </a:ext>
                </a:extLst>
              </p:cNvPr>
              <p:cNvSpPr/>
              <p:nvPr/>
            </p:nvSpPr>
            <p:spPr bwMode="auto">
              <a:xfrm>
                <a:off x="3852518" y="322543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a:extLst>
                  <a:ext uri="{FF2B5EF4-FFF2-40B4-BE49-F238E27FC236}">
                    <a16:creationId xmlns:a16="http://schemas.microsoft.com/office/drawing/2014/main" id="{9617D43C-17CB-42F7-B853-EBD64D986D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18124" y="3391041"/>
                <a:ext cx="529845" cy="529845"/>
              </a:xfrm>
              <a:prstGeom prst="rect">
                <a:avLst/>
              </a:prstGeom>
            </p:spPr>
          </p:pic>
        </p:grpSp>
        <p:grpSp>
          <p:nvGrpSpPr>
            <p:cNvPr id="57" name="Group 56">
              <a:extLst>
                <a:ext uri="{FF2B5EF4-FFF2-40B4-BE49-F238E27FC236}">
                  <a16:creationId xmlns:a16="http://schemas.microsoft.com/office/drawing/2014/main" id="{7385F50A-F8D8-4663-B9A6-D2C24EAB51E1}"/>
                </a:ext>
              </a:extLst>
            </p:cNvPr>
            <p:cNvGrpSpPr/>
            <p:nvPr/>
          </p:nvGrpSpPr>
          <p:grpSpPr>
            <a:xfrm>
              <a:off x="7481610" y="2477225"/>
              <a:ext cx="780834" cy="780835"/>
              <a:chOff x="688191" y="2122250"/>
              <a:chExt cx="861056" cy="861056"/>
            </a:xfrm>
          </p:grpSpPr>
          <p:sp>
            <p:nvSpPr>
              <p:cNvPr id="11" name="Oval 10">
                <a:extLst>
                  <a:ext uri="{FF2B5EF4-FFF2-40B4-BE49-F238E27FC236}">
                    <a16:creationId xmlns:a16="http://schemas.microsoft.com/office/drawing/2014/main" id="{87023AD5-395D-40A4-ACDF-49737E7C7D87}"/>
                  </a:ext>
                </a:extLst>
              </p:cNvPr>
              <p:cNvSpPr/>
              <p:nvPr/>
            </p:nvSpPr>
            <p:spPr bwMode="auto">
              <a:xfrm>
                <a:off x="688191" y="212225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6" name="Graphic 115">
                <a:extLst>
                  <a:ext uri="{FF2B5EF4-FFF2-40B4-BE49-F238E27FC236}">
                    <a16:creationId xmlns:a16="http://schemas.microsoft.com/office/drawing/2014/main" id="{4D4923B0-D59C-4C80-BC6A-FDBBC4D992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7737" y="2321796"/>
                <a:ext cx="461965" cy="461965"/>
              </a:xfrm>
              <a:prstGeom prst="rect">
                <a:avLst/>
              </a:prstGeom>
            </p:spPr>
          </p:pic>
        </p:grpSp>
        <p:grpSp>
          <p:nvGrpSpPr>
            <p:cNvPr id="51" name="Group 50">
              <a:extLst>
                <a:ext uri="{FF2B5EF4-FFF2-40B4-BE49-F238E27FC236}">
                  <a16:creationId xmlns:a16="http://schemas.microsoft.com/office/drawing/2014/main" id="{AFD4974A-8A7E-4614-87BC-F8418E227691}"/>
                </a:ext>
              </a:extLst>
            </p:cNvPr>
            <p:cNvGrpSpPr/>
            <p:nvPr/>
          </p:nvGrpSpPr>
          <p:grpSpPr>
            <a:xfrm>
              <a:off x="7252466" y="4539123"/>
              <a:ext cx="780834" cy="780835"/>
              <a:chOff x="435505" y="4395984"/>
              <a:chExt cx="861056" cy="861056"/>
            </a:xfrm>
          </p:grpSpPr>
          <p:sp>
            <p:nvSpPr>
              <p:cNvPr id="35" name="Oval 34">
                <a:extLst>
                  <a:ext uri="{FF2B5EF4-FFF2-40B4-BE49-F238E27FC236}">
                    <a16:creationId xmlns:a16="http://schemas.microsoft.com/office/drawing/2014/main" id="{999F3AF2-9234-4AA4-BB52-A20E31346354}"/>
                  </a:ext>
                </a:extLst>
              </p:cNvPr>
              <p:cNvSpPr/>
              <p:nvPr/>
            </p:nvSpPr>
            <p:spPr bwMode="auto">
              <a:xfrm>
                <a:off x="435505" y="4395984"/>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6B096C32-F80A-49C0-969B-2984E37C40C0}"/>
                  </a:ext>
                </a:extLst>
              </p:cNvPr>
              <p:cNvPicPr>
                <a:picLocks noChangeAspect="1"/>
              </p:cNvPicPr>
              <p:nvPr/>
            </p:nvPicPr>
            <p:blipFill>
              <a:blip r:embed="rId15"/>
              <a:stretch>
                <a:fillRect/>
              </a:stretch>
            </p:blipFill>
            <p:spPr>
              <a:xfrm>
                <a:off x="637433" y="4597912"/>
                <a:ext cx="457200" cy="457200"/>
              </a:xfrm>
              <a:prstGeom prst="rect">
                <a:avLst/>
              </a:prstGeom>
            </p:spPr>
          </p:pic>
        </p:grpSp>
        <p:sp>
          <p:nvSpPr>
            <p:cNvPr id="27" name="Text Placeholder 21">
              <a:extLst>
                <a:ext uri="{FF2B5EF4-FFF2-40B4-BE49-F238E27FC236}">
                  <a16:creationId xmlns:a16="http://schemas.microsoft.com/office/drawing/2014/main" id="{18BB786C-2AD6-477A-8C65-2E5D2E840EC0}"/>
                </a:ext>
              </a:extLst>
            </p:cNvPr>
            <p:cNvSpPr txBox="1">
              <a:spLocks/>
            </p:cNvSpPr>
            <p:nvPr/>
          </p:nvSpPr>
          <p:spPr>
            <a:xfrm>
              <a:off x="11170985" y="3574990"/>
              <a:ext cx="870221" cy="646331"/>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Azure </a:t>
              </a:r>
              <a:br>
                <a:rPr lang="en-US">
                  <a:solidFill>
                    <a:srgbClr val="565757"/>
                  </a:solidFill>
                </a:rPr>
              </a:br>
              <a:r>
                <a:rPr lang="en-US">
                  <a:solidFill>
                    <a:srgbClr val="565757"/>
                  </a:solidFill>
                </a:rPr>
                <a:t>Container </a:t>
              </a:r>
              <a:br>
                <a:rPr lang="en-US">
                  <a:solidFill>
                    <a:srgbClr val="565757"/>
                  </a:solidFill>
                </a:rPr>
              </a:br>
              <a:r>
                <a:rPr lang="en-US">
                  <a:solidFill>
                    <a:srgbClr val="565757"/>
                  </a:solidFill>
                </a:rPr>
                <a:t>Registry</a:t>
              </a:r>
            </a:p>
          </p:txBody>
        </p:sp>
        <p:sp>
          <p:nvSpPr>
            <p:cNvPr id="28" name="Text Placeholder 21">
              <a:extLst>
                <a:ext uri="{FF2B5EF4-FFF2-40B4-BE49-F238E27FC236}">
                  <a16:creationId xmlns:a16="http://schemas.microsoft.com/office/drawing/2014/main" id="{8E13689C-E95E-48EA-9813-FE06535E4C6F}"/>
                </a:ext>
              </a:extLst>
            </p:cNvPr>
            <p:cNvSpPr txBox="1">
              <a:spLocks/>
            </p:cNvSpPr>
            <p:nvPr/>
          </p:nvSpPr>
          <p:spPr>
            <a:xfrm>
              <a:off x="10959250" y="4834252"/>
              <a:ext cx="1109253"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Event Grid</a:t>
              </a:r>
            </a:p>
          </p:txBody>
        </p:sp>
        <p:grpSp>
          <p:nvGrpSpPr>
            <p:cNvPr id="56" name="Group 55">
              <a:extLst>
                <a:ext uri="{FF2B5EF4-FFF2-40B4-BE49-F238E27FC236}">
                  <a16:creationId xmlns:a16="http://schemas.microsoft.com/office/drawing/2014/main" id="{30744F29-CF01-4490-AD55-123B43B445F4}"/>
                </a:ext>
              </a:extLst>
            </p:cNvPr>
            <p:cNvGrpSpPr/>
            <p:nvPr/>
          </p:nvGrpSpPr>
          <p:grpSpPr>
            <a:xfrm>
              <a:off x="8672813" y="2001282"/>
              <a:ext cx="780834" cy="780835"/>
              <a:chOff x="2001776" y="1597410"/>
              <a:chExt cx="861056" cy="861056"/>
            </a:xfrm>
          </p:grpSpPr>
          <p:sp>
            <p:nvSpPr>
              <p:cNvPr id="10" name="Oval 9">
                <a:extLst>
                  <a:ext uri="{FF2B5EF4-FFF2-40B4-BE49-F238E27FC236}">
                    <a16:creationId xmlns:a16="http://schemas.microsoft.com/office/drawing/2014/main" id="{2B844746-B72E-425D-BECD-F6A83205953E}"/>
                  </a:ext>
                </a:extLst>
              </p:cNvPr>
              <p:cNvSpPr/>
              <p:nvPr/>
            </p:nvSpPr>
            <p:spPr bwMode="auto">
              <a:xfrm>
                <a:off x="2001776" y="15974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718C9F09-5B4A-4E76-A7D0-282CF17B802C}"/>
                  </a:ext>
                </a:extLst>
              </p:cNvPr>
              <p:cNvSpPr/>
              <p:nvPr/>
            </p:nvSpPr>
            <p:spPr>
              <a:xfrm>
                <a:off x="2246519" y="1773344"/>
                <a:ext cx="371570" cy="509189"/>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3E28B247-3F6B-4ED7-869D-9D4D19A2CDA6}"/>
                </a:ext>
              </a:extLst>
            </p:cNvPr>
            <p:cNvGrpSpPr/>
            <p:nvPr/>
          </p:nvGrpSpPr>
          <p:grpSpPr>
            <a:xfrm>
              <a:off x="9275551" y="5151531"/>
              <a:ext cx="780834" cy="780835"/>
              <a:chOff x="2666438" y="5071310"/>
              <a:chExt cx="861056" cy="861056"/>
            </a:xfrm>
          </p:grpSpPr>
          <p:sp>
            <p:nvSpPr>
              <p:cNvPr id="41" name="Oval 40">
                <a:extLst>
                  <a:ext uri="{FF2B5EF4-FFF2-40B4-BE49-F238E27FC236}">
                    <a16:creationId xmlns:a16="http://schemas.microsoft.com/office/drawing/2014/main" id="{916F6E9F-48FB-42B2-A762-1DFD5BF634F9}"/>
                  </a:ext>
                </a:extLst>
              </p:cNvPr>
              <p:cNvSpPr/>
              <p:nvPr/>
            </p:nvSpPr>
            <p:spPr bwMode="auto">
              <a:xfrm>
                <a:off x="2666438"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A0ABCD15-C9BD-4953-88A5-6217B7D4ECF3}"/>
                  </a:ext>
                </a:extLst>
              </p:cNvPr>
              <p:cNvGrpSpPr/>
              <p:nvPr/>
            </p:nvGrpSpPr>
            <p:grpSpPr>
              <a:xfrm>
                <a:off x="2840744" y="5301813"/>
                <a:ext cx="512445" cy="400050"/>
                <a:chOff x="5794534" y="3153251"/>
                <a:chExt cx="512445" cy="400050"/>
              </a:xfrm>
              <a:solidFill>
                <a:srgbClr val="0078D7"/>
              </a:solidFill>
            </p:grpSpPr>
            <p:sp>
              <p:nvSpPr>
                <p:cNvPr id="19" name="Freeform: Shape 18">
                  <a:extLst>
                    <a:ext uri="{FF2B5EF4-FFF2-40B4-BE49-F238E27FC236}">
                      <a16:creationId xmlns:a16="http://schemas.microsoft.com/office/drawing/2014/main" id="{DABBE7FF-2A8D-4918-BAB5-51827DD6B02A}"/>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B9F8B23-BF7A-4783-BA5B-7B5D0FB600DB}"/>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BA37729-4987-4A0A-B9EB-C8752434CA27}"/>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B99031-2498-4E05-A97F-65D79F2EF9BE}"/>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endParaRPr lang="en-US"/>
                </a:p>
              </p:txBody>
            </p:sp>
          </p:grpSp>
        </p:grpSp>
        <p:grpSp>
          <p:nvGrpSpPr>
            <p:cNvPr id="52" name="Group 51">
              <a:extLst>
                <a:ext uri="{FF2B5EF4-FFF2-40B4-BE49-F238E27FC236}">
                  <a16:creationId xmlns:a16="http://schemas.microsoft.com/office/drawing/2014/main" id="{E1822714-E960-4282-80B3-E2292721EBE2}"/>
                </a:ext>
              </a:extLst>
            </p:cNvPr>
            <p:cNvGrpSpPr/>
            <p:nvPr/>
          </p:nvGrpSpPr>
          <p:grpSpPr>
            <a:xfrm>
              <a:off x="8106567" y="5151531"/>
              <a:ext cx="780834" cy="780835"/>
              <a:chOff x="1377355" y="5071310"/>
              <a:chExt cx="861056" cy="861056"/>
            </a:xfrm>
          </p:grpSpPr>
          <p:sp>
            <p:nvSpPr>
              <p:cNvPr id="17" name="Oval 16">
                <a:extLst>
                  <a:ext uri="{FF2B5EF4-FFF2-40B4-BE49-F238E27FC236}">
                    <a16:creationId xmlns:a16="http://schemas.microsoft.com/office/drawing/2014/main" id="{68BFFF04-9F4C-4853-BDE5-E188F370A1F2}"/>
                  </a:ext>
                </a:extLst>
              </p:cNvPr>
              <p:cNvSpPr/>
              <p:nvPr/>
            </p:nvSpPr>
            <p:spPr bwMode="auto">
              <a:xfrm>
                <a:off x="1377355"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2" name="Picture 121">
                <a:extLst>
                  <a:ext uri="{FF2B5EF4-FFF2-40B4-BE49-F238E27FC236}">
                    <a16:creationId xmlns:a16="http://schemas.microsoft.com/office/drawing/2014/main" id="{3592ED80-38FB-40B9-A6DC-81D26CCA9085}"/>
                  </a:ext>
                </a:extLst>
              </p:cNvPr>
              <p:cNvPicPr>
                <a:picLocks noChangeAspect="1"/>
              </p:cNvPicPr>
              <p:nvPr/>
            </p:nvPicPr>
            <p:blipFill>
              <a:blip r:embed="rId16"/>
              <a:stretch>
                <a:fillRect/>
              </a:stretch>
            </p:blipFill>
            <p:spPr>
              <a:xfrm>
                <a:off x="1588848" y="5280848"/>
                <a:ext cx="438070" cy="441981"/>
              </a:xfrm>
              <a:prstGeom prst="rect">
                <a:avLst/>
              </a:prstGeom>
            </p:spPr>
          </p:pic>
        </p:grpSp>
        <p:pic>
          <p:nvPicPr>
            <p:cNvPr id="131" name="Graphic 130">
              <a:extLst>
                <a:ext uri="{FF2B5EF4-FFF2-40B4-BE49-F238E27FC236}">
                  <a16:creationId xmlns:a16="http://schemas.microsoft.com/office/drawing/2014/main" id="{F4C20093-D0B8-481B-AAE2-5131D513D55C}"/>
                </a:ext>
              </a:extLst>
            </p:cNvPr>
            <p:cNvPicPr>
              <a:picLocks noChangeAspect="1"/>
            </p:cNvPicPr>
            <p:nvPr/>
          </p:nvPicPr>
          <p:blipFill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r="11052"/>
            <a:stretch/>
          </p:blipFill>
          <p:spPr>
            <a:xfrm>
              <a:off x="7199295" y="3671653"/>
              <a:ext cx="451859" cy="392788"/>
            </a:xfrm>
            <a:prstGeom prst="rect">
              <a:avLst/>
            </a:prstGeom>
          </p:spPr>
        </p:pic>
        <p:grpSp>
          <p:nvGrpSpPr>
            <p:cNvPr id="2" name="Graphic 105">
              <a:extLst>
                <a:ext uri="{FF2B5EF4-FFF2-40B4-BE49-F238E27FC236}">
                  <a16:creationId xmlns:a16="http://schemas.microsoft.com/office/drawing/2014/main" id="{CB334A01-27ED-4226-983B-961BDA334E05}"/>
                </a:ext>
              </a:extLst>
            </p:cNvPr>
            <p:cNvGrpSpPr>
              <a:grpSpLocks noChangeAspect="1"/>
            </p:cNvGrpSpPr>
            <p:nvPr/>
          </p:nvGrpSpPr>
          <p:grpSpPr>
            <a:xfrm>
              <a:off x="10061640" y="2634470"/>
              <a:ext cx="353508" cy="466344"/>
              <a:chOff x="7198695" y="458478"/>
              <a:chExt cx="1168420" cy="1541373"/>
            </a:xfrm>
          </p:grpSpPr>
          <p:sp>
            <p:nvSpPr>
              <p:cNvPr id="3" name="Freeform: Shape 2">
                <a:extLst>
                  <a:ext uri="{FF2B5EF4-FFF2-40B4-BE49-F238E27FC236}">
                    <a16:creationId xmlns:a16="http://schemas.microsoft.com/office/drawing/2014/main" id="{F2B848FA-5FDE-4146-B5CF-B62F45D979B2}"/>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56CF6565-1E82-4A6C-BE2E-FF92F44DFF2F}"/>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A68C9B1-3374-47A7-AA99-4855752DD5EB}"/>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C23DA23-44B3-4FF8-B1E8-6EA0A82DB948}"/>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78DDFA7-56FD-41E6-B3E9-3CCCEECAA28B}"/>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1939C03-C2F9-410D-87FC-01B45F7D69D9}"/>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EBECF11-6530-49E5-AA29-F9F02633B7A0}"/>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CEA740E-F536-4C53-9BAA-87EE7BCDA566}"/>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5A5CF4F-F110-4217-9DB7-3021EF30DAA2}"/>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1ED919-F1C8-4207-B735-FF07BCE509A4}"/>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2363F33-998D-4D51-B42C-93FDE0D03037}"/>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49CB703-D0BE-4100-874E-9A60ECD1357B}"/>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8A7438D-EBD7-4D9C-9511-6395EB890AC8}"/>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DBCAF0E-784B-474E-B12C-C9DECE2BCECD}"/>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CFC5D7A-C438-42CA-8732-C383D802E4A0}"/>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endParaRPr lang="en-US"/>
              </a:p>
            </p:txBody>
          </p:sp>
        </p:grpSp>
      </p:grpSp>
      <p:pic>
        <p:nvPicPr>
          <p:cNvPr id="43" name="Image 42">
            <a:extLst>
              <a:ext uri="{FF2B5EF4-FFF2-40B4-BE49-F238E27FC236}">
                <a16:creationId xmlns:a16="http://schemas.microsoft.com/office/drawing/2014/main" id="{1D3C1B54-F037-4F27-A65D-3832B29EB9EF}"/>
              </a:ext>
            </a:extLst>
          </p:cNvPr>
          <p:cNvPicPr>
            <a:picLocks noChangeAspect="1"/>
          </p:cNvPicPr>
          <p:nvPr/>
        </p:nvPicPr>
        <p:blipFill>
          <a:blip r:embed="rId19"/>
          <a:stretch>
            <a:fillRect/>
          </a:stretch>
        </p:blipFill>
        <p:spPr>
          <a:xfrm>
            <a:off x="2506260" y="3375366"/>
            <a:ext cx="1194064" cy="1194064"/>
          </a:xfrm>
          <a:prstGeom prst="rect">
            <a:avLst/>
          </a:prstGeom>
        </p:spPr>
      </p:pic>
      <p:pic>
        <p:nvPicPr>
          <p:cNvPr id="44" name="Image 43">
            <a:extLst>
              <a:ext uri="{FF2B5EF4-FFF2-40B4-BE49-F238E27FC236}">
                <a16:creationId xmlns:a16="http://schemas.microsoft.com/office/drawing/2014/main" id="{2FB7926D-D72B-41B7-8789-1A283338A4B4}"/>
              </a:ext>
            </a:extLst>
          </p:cNvPr>
          <p:cNvPicPr>
            <a:picLocks noChangeAspect="1"/>
          </p:cNvPicPr>
          <p:nvPr/>
        </p:nvPicPr>
        <p:blipFill>
          <a:blip r:embed="rId20"/>
          <a:stretch>
            <a:fillRect/>
          </a:stretch>
        </p:blipFill>
        <p:spPr>
          <a:xfrm>
            <a:off x="8487462" y="3416590"/>
            <a:ext cx="1194920" cy="1194920"/>
          </a:xfrm>
          <a:prstGeom prst="rect">
            <a:avLst/>
          </a:prstGeom>
        </p:spPr>
      </p:pic>
      <p:sp>
        <p:nvSpPr>
          <p:cNvPr id="46" name="Espace réservé du numéro de diapositive 45">
            <a:extLst>
              <a:ext uri="{FF2B5EF4-FFF2-40B4-BE49-F238E27FC236}">
                <a16:creationId xmlns:a16="http://schemas.microsoft.com/office/drawing/2014/main" id="{FF238ACB-5072-4E5D-8785-D47D964CD0B9}"/>
              </a:ext>
            </a:extLst>
          </p:cNvPr>
          <p:cNvSpPr>
            <a:spLocks noGrp="1"/>
          </p:cNvSpPr>
          <p:nvPr>
            <p:ph type="sldNum" sz="quarter" idx="28"/>
          </p:nvPr>
        </p:nvSpPr>
        <p:spPr/>
        <p:txBody>
          <a:bodyPr/>
          <a:lstStyle/>
          <a:p>
            <a:fld id="{529AFA16-AEC4-7D4A-82F3-BDAE8E49079E}" type="slidenum">
              <a:rPr lang="en-US" smtClean="0"/>
              <a:pPr/>
              <a:t>21</a:t>
            </a:fld>
            <a:endParaRPr lang="en-US"/>
          </a:p>
        </p:txBody>
      </p:sp>
    </p:spTree>
    <p:extLst>
      <p:ext uri="{BB962C8B-B14F-4D97-AF65-F5344CB8AC3E}">
        <p14:creationId xmlns:p14="http://schemas.microsoft.com/office/powerpoint/2010/main" val="1475686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FCE1DDC-6275-48C4-A687-FFE39675BB9A}"/>
              </a:ext>
            </a:extLst>
          </p:cNvPr>
          <p:cNvPicPr>
            <a:picLocks noChangeAspect="1"/>
          </p:cNvPicPr>
          <p:nvPr/>
        </p:nvPicPr>
        <p:blipFill>
          <a:blip r:embed="rId3"/>
          <a:stretch>
            <a:fillRect/>
          </a:stretch>
        </p:blipFill>
        <p:spPr>
          <a:xfrm>
            <a:off x="0" y="-274320"/>
            <a:ext cx="12192000" cy="6858000"/>
          </a:xfrm>
          <a:prstGeom prst="rect">
            <a:avLst/>
          </a:prstGeom>
        </p:spPr>
      </p:pic>
      <p:sp>
        <p:nvSpPr>
          <p:cNvPr id="6" name="Titre 3">
            <a:extLst>
              <a:ext uri="{FF2B5EF4-FFF2-40B4-BE49-F238E27FC236}">
                <a16:creationId xmlns:a16="http://schemas.microsoft.com/office/drawing/2014/main" id="{3981FA05-FC6B-48F7-B96F-0C4CB035E6AC}"/>
              </a:ext>
            </a:extLst>
          </p:cNvPr>
          <p:cNvSpPr>
            <a:spLocks noGrp="1"/>
          </p:cNvSpPr>
          <p:nvPr>
            <p:ph type="title"/>
          </p:nvPr>
        </p:nvSpPr>
        <p:spPr>
          <a:xfrm>
            <a:off x="838200" y="365127"/>
            <a:ext cx="10515600" cy="1325563"/>
          </a:xfrm>
        </p:spPr>
        <p:txBody>
          <a:bodyPr/>
          <a:lstStyle/>
          <a:p>
            <a:r>
              <a:rPr lang="en-CA" dirty="0"/>
              <a:t>Service Fabric architecture</a:t>
            </a:r>
            <a:br>
              <a:rPr lang="en-CA" dirty="0"/>
            </a:br>
            <a:endParaRPr lang="en-CA" dirty="0"/>
          </a:p>
        </p:txBody>
      </p:sp>
    </p:spTree>
    <p:extLst>
      <p:ext uri="{BB962C8B-B14F-4D97-AF65-F5344CB8AC3E}">
        <p14:creationId xmlns:p14="http://schemas.microsoft.com/office/powerpoint/2010/main" val="28493419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D8D9C-D6FA-47B4-9BFE-915D5A377A78}"/>
              </a:ext>
            </a:extLst>
          </p:cNvPr>
          <p:cNvSpPr>
            <a:spLocks noGrp="1"/>
          </p:cNvSpPr>
          <p:nvPr>
            <p:ph type="title"/>
          </p:nvPr>
        </p:nvSpPr>
        <p:spPr>
          <a:xfrm>
            <a:off x="568047" y="2084172"/>
            <a:ext cx="11354714" cy="2139688"/>
          </a:xfrm>
        </p:spPr>
        <p:txBody>
          <a:bodyPr/>
          <a:lstStyle/>
          <a:p>
            <a:r>
              <a:rPr lang="en-CA" dirty="0"/>
              <a:t>Overview</a:t>
            </a:r>
            <a:r>
              <a:rPr lang="fr-CA" dirty="0"/>
              <a:t> Monitoring and diagnostics</a:t>
            </a:r>
            <a:endParaRPr lang="en-CA" dirty="0"/>
          </a:p>
        </p:txBody>
      </p:sp>
    </p:spTree>
    <p:extLst>
      <p:ext uri="{BB962C8B-B14F-4D97-AF65-F5344CB8AC3E}">
        <p14:creationId xmlns:p14="http://schemas.microsoft.com/office/powerpoint/2010/main" val="24801575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BD38A22-4C12-4D2C-A163-77A25AEC573C}"/>
              </a:ext>
            </a:extLst>
          </p:cNvPr>
          <p:cNvSpPr>
            <a:spLocks noGrp="1"/>
          </p:cNvSpPr>
          <p:nvPr>
            <p:ph type="title"/>
          </p:nvPr>
        </p:nvSpPr>
        <p:spPr/>
        <p:txBody>
          <a:bodyPr/>
          <a:lstStyle/>
          <a:p>
            <a:r>
              <a:rPr lang="fr-CA" dirty="0"/>
              <a:t>Monitoring and </a:t>
            </a:r>
            <a:r>
              <a:rPr lang="en-CA" dirty="0"/>
              <a:t>diagnostics</a:t>
            </a:r>
          </a:p>
        </p:txBody>
      </p:sp>
      <p:grpSp>
        <p:nvGrpSpPr>
          <p:cNvPr id="2" name="Groupe 1">
            <a:extLst>
              <a:ext uri="{FF2B5EF4-FFF2-40B4-BE49-F238E27FC236}">
                <a16:creationId xmlns:a16="http://schemas.microsoft.com/office/drawing/2014/main" id="{9685EA96-4D23-4895-B2D2-8E482CC17EE5}"/>
              </a:ext>
            </a:extLst>
          </p:cNvPr>
          <p:cNvGrpSpPr/>
          <p:nvPr/>
        </p:nvGrpSpPr>
        <p:grpSpPr>
          <a:xfrm>
            <a:off x="5082955" y="1496595"/>
            <a:ext cx="6669351" cy="4345822"/>
            <a:chOff x="5082955" y="1496595"/>
            <a:chExt cx="6669351" cy="4345822"/>
          </a:xfrm>
        </p:grpSpPr>
        <p:grpSp>
          <p:nvGrpSpPr>
            <p:cNvPr id="4" name="Groupe 3">
              <a:extLst>
                <a:ext uri="{FF2B5EF4-FFF2-40B4-BE49-F238E27FC236}">
                  <a16:creationId xmlns:a16="http://schemas.microsoft.com/office/drawing/2014/main" id="{4A3BB91E-7DC3-46B2-A7E8-D19B15B3E2D2}"/>
                </a:ext>
              </a:extLst>
            </p:cNvPr>
            <p:cNvGrpSpPr/>
            <p:nvPr/>
          </p:nvGrpSpPr>
          <p:grpSpPr>
            <a:xfrm>
              <a:off x="5082955" y="1751742"/>
              <a:ext cx="3293525" cy="3293525"/>
              <a:chOff x="784080" y="144140"/>
              <a:chExt cx="3293525" cy="3293525"/>
            </a:xfrm>
          </p:grpSpPr>
          <p:pic>
            <p:nvPicPr>
              <p:cNvPr id="5" name="Image 4">
                <a:extLst>
                  <a:ext uri="{FF2B5EF4-FFF2-40B4-BE49-F238E27FC236}">
                    <a16:creationId xmlns:a16="http://schemas.microsoft.com/office/drawing/2014/main" id="{098520CC-EA55-426C-87AD-02DA3BAAC3AF}"/>
                  </a:ext>
                </a:extLst>
              </p:cNvPr>
              <p:cNvPicPr>
                <a:picLocks noChangeAspect="1"/>
              </p:cNvPicPr>
              <p:nvPr/>
            </p:nvPicPr>
            <p:blipFill>
              <a:blip r:embed="rId3"/>
              <a:stretch>
                <a:fillRect/>
              </a:stretch>
            </p:blipFill>
            <p:spPr>
              <a:xfrm>
                <a:off x="784080" y="144140"/>
                <a:ext cx="3293525" cy="32935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DE3E48B-4A6A-4E66-9DBA-FFD51C9B9DA3}"/>
                  </a:ext>
                </a:extLst>
              </p:cNvPr>
              <p:cNvSpPr/>
              <p:nvPr/>
            </p:nvSpPr>
            <p:spPr>
              <a:xfrm>
                <a:off x="1240871" y="1436960"/>
                <a:ext cx="2379945" cy="707886"/>
              </a:xfrm>
              <a:prstGeom prst="rect">
                <a:avLst/>
              </a:prstGeom>
            </p:spPr>
            <p:txBody>
              <a:bodyPr wrap="square">
                <a:spAutoFit/>
              </a:bodyPr>
              <a:lstStyle/>
              <a:p>
                <a:pPr algn="ctr"/>
                <a:r>
                  <a:rPr lang="en-US" sz="2000" b="1" dirty="0"/>
                  <a:t>Azure Service Fabric</a:t>
                </a:r>
              </a:p>
              <a:p>
                <a:pPr algn="ctr"/>
                <a:r>
                  <a:rPr lang="en-US" sz="2000" b="1" dirty="0"/>
                  <a:t>Explorer</a:t>
                </a:r>
              </a:p>
            </p:txBody>
          </p:sp>
        </p:grpSp>
        <p:grpSp>
          <p:nvGrpSpPr>
            <p:cNvPr id="7" name="Groupe 6">
              <a:extLst>
                <a:ext uri="{FF2B5EF4-FFF2-40B4-BE49-F238E27FC236}">
                  <a16:creationId xmlns:a16="http://schemas.microsoft.com/office/drawing/2014/main" id="{E66C3E66-030D-47C7-B54E-C4163AF18D53}"/>
                </a:ext>
              </a:extLst>
            </p:cNvPr>
            <p:cNvGrpSpPr/>
            <p:nvPr/>
          </p:nvGrpSpPr>
          <p:grpSpPr>
            <a:xfrm>
              <a:off x="8458781" y="1496595"/>
              <a:ext cx="3293525" cy="3293525"/>
              <a:chOff x="784080" y="144140"/>
              <a:chExt cx="3293525" cy="3293525"/>
            </a:xfrm>
          </p:grpSpPr>
          <p:pic>
            <p:nvPicPr>
              <p:cNvPr id="8" name="Image 7">
                <a:extLst>
                  <a:ext uri="{FF2B5EF4-FFF2-40B4-BE49-F238E27FC236}">
                    <a16:creationId xmlns:a16="http://schemas.microsoft.com/office/drawing/2014/main" id="{22A32ADC-E916-4F4C-802F-27820F54B90D}"/>
                  </a:ext>
                </a:extLst>
              </p:cNvPr>
              <p:cNvPicPr>
                <a:picLocks noChangeAspect="1"/>
              </p:cNvPicPr>
              <p:nvPr/>
            </p:nvPicPr>
            <p:blipFill>
              <a:blip r:embed="rId3"/>
              <a:stretch>
                <a:fillRect/>
              </a:stretch>
            </p:blipFill>
            <p:spPr>
              <a:xfrm>
                <a:off x="784080" y="144140"/>
                <a:ext cx="3293525" cy="3293525"/>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A5F2F750-864B-4A6D-906B-37F6166B0A02}"/>
                  </a:ext>
                </a:extLst>
              </p:cNvPr>
              <p:cNvSpPr/>
              <p:nvPr/>
            </p:nvSpPr>
            <p:spPr>
              <a:xfrm>
                <a:off x="1240869" y="1615444"/>
                <a:ext cx="2379945" cy="400110"/>
              </a:xfrm>
              <a:prstGeom prst="rect">
                <a:avLst/>
              </a:prstGeom>
            </p:spPr>
            <p:txBody>
              <a:bodyPr wrap="square">
                <a:spAutoFit/>
              </a:bodyPr>
              <a:lstStyle/>
              <a:p>
                <a:pPr algn="ctr"/>
                <a:r>
                  <a:rPr lang="en-US" sz="2000" b="1" dirty="0"/>
                  <a:t>Azure Monitoring</a:t>
                </a:r>
              </a:p>
            </p:txBody>
          </p:sp>
        </p:grpSp>
        <p:pic>
          <p:nvPicPr>
            <p:cNvPr id="10" name="Image 9">
              <a:extLst>
                <a:ext uri="{FF2B5EF4-FFF2-40B4-BE49-F238E27FC236}">
                  <a16:creationId xmlns:a16="http://schemas.microsoft.com/office/drawing/2014/main" id="{8231CCE4-4703-459E-BD80-4232A192FE4E}"/>
                </a:ext>
              </a:extLst>
            </p:cNvPr>
            <p:cNvPicPr>
              <a:picLocks noChangeAspect="1"/>
            </p:cNvPicPr>
            <p:nvPr/>
          </p:nvPicPr>
          <p:blipFill>
            <a:blip r:embed="rId4"/>
            <a:stretch>
              <a:fillRect/>
            </a:stretch>
          </p:blipFill>
          <p:spPr>
            <a:xfrm>
              <a:off x="5318603" y="5156617"/>
              <a:ext cx="3324225" cy="685800"/>
            </a:xfrm>
            <a:prstGeom prst="rect">
              <a:avLst/>
            </a:prstGeom>
          </p:spPr>
        </p:pic>
        <p:pic>
          <p:nvPicPr>
            <p:cNvPr id="11" name="Image 10">
              <a:extLst>
                <a:ext uri="{FF2B5EF4-FFF2-40B4-BE49-F238E27FC236}">
                  <a16:creationId xmlns:a16="http://schemas.microsoft.com/office/drawing/2014/main" id="{44349251-9A27-49CD-A7A5-0D0FD98B14CD}"/>
                </a:ext>
              </a:extLst>
            </p:cNvPr>
            <p:cNvPicPr>
              <a:picLocks noChangeAspect="1"/>
            </p:cNvPicPr>
            <p:nvPr/>
          </p:nvPicPr>
          <p:blipFill>
            <a:blip r:embed="rId5"/>
            <a:stretch>
              <a:fillRect/>
            </a:stretch>
          </p:blipFill>
          <p:spPr>
            <a:xfrm>
              <a:off x="9284209" y="4880392"/>
              <a:ext cx="2314575" cy="962025"/>
            </a:xfrm>
            <a:prstGeom prst="rect">
              <a:avLst/>
            </a:prstGeom>
          </p:spPr>
        </p:pic>
      </p:grpSp>
      <p:sp>
        <p:nvSpPr>
          <p:cNvPr id="12" name="ZoneTexte 11">
            <a:extLst>
              <a:ext uri="{FF2B5EF4-FFF2-40B4-BE49-F238E27FC236}">
                <a16:creationId xmlns:a16="http://schemas.microsoft.com/office/drawing/2014/main" id="{402E177D-78EA-4E03-9631-8B2A47B68EDC}"/>
              </a:ext>
            </a:extLst>
          </p:cNvPr>
          <p:cNvSpPr txBox="1"/>
          <p:nvPr/>
        </p:nvSpPr>
        <p:spPr>
          <a:xfrm>
            <a:off x="629173" y="2223083"/>
            <a:ext cx="4600951" cy="2369880"/>
          </a:xfrm>
          <a:prstGeom prst="rect">
            <a:avLst/>
          </a:prstGeom>
          <a:noFill/>
        </p:spPr>
        <p:txBody>
          <a:bodyPr wrap="square" rtlCol="0">
            <a:spAutoFit/>
          </a:bodyPr>
          <a:lstStyle/>
          <a:p>
            <a:pPr marL="342900" indent="-342900">
              <a:buFont typeface="Arial" panose="020B0604020202020204" pitchFamily="34" charset="0"/>
              <a:buChar char="•"/>
            </a:pPr>
            <a:r>
              <a:rPr lang="en-CA" sz="2800" dirty="0"/>
              <a:t>Application monitoring</a:t>
            </a:r>
          </a:p>
          <a:p>
            <a:pPr marL="342900" indent="-342900">
              <a:buFont typeface="Arial" panose="020B0604020202020204" pitchFamily="34" charset="0"/>
              <a:buChar char="•"/>
            </a:pPr>
            <a:r>
              <a:rPr lang="en-CA" sz="2800" dirty="0"/>
              <a:t>Cluster monitoring</a:t>
            </a:r>
          </a:p>
          <a:p>
            <a:pPr marL="342900" indent="-342900">
              <a:buFont typeface="Arial" panose="020B0604020202020204" pitchFamily="34" charset="0"/>
              <a:buChar char="•"/>
            </a:pPr>
            <a:r>
              <a:rPr lang="en-CA" sz="2800" dirty="0"/>
              <a:t>Infrastructure monitoring</a:t>
            </a:r>
          </a:p>
          <a:p>
            <a:pPr marL="342900" indent="-342900">
              <a:buFont typeface="Arial" panose="020B0604020202020204" pitchFamily="34" charset="0"/>
              <a:buChar char="•"/>
            </a:pPr>
            <a:r>
              <a:rPr lang="en-CA" sz="2800" dirty="0"/>
              <a:t>Watchdogs</a:t>
            </a:r>
          </a:p>
          <a:p>
            <a:endParaRPr lang="en-CA" b="1" dirty="0"/>
          </a:p>
          <a:p>
            <a:endParaRPr lang="en-CA" dirty="0"/>
          </a:p>
        </p:txBody>
      </p:sp>
      <p:sp>
        <p:nvSpPr>
          <p:cNvPr id="13" name="Espace réservé du numéro de diapositive 12">
            <a:extLst>
              <a:ext uri="{FF2B5EF4-FFF2-40B4-BE49-F238E27FC236}">
                <a16:creationId xmlns:a16="http://schemas.microsoft.com/office/drawing/2014/main" id="{C87AB227-8C61-4743-B86A-CB8129829F50}"/>
              </a:ext>
            </a:extLst>
          </p:cNvPr>
          <p:cNvSpPr>
            <a:spLocks noGrp="1"/>
          </p:cNvSpPr>
          <p:nvPr>
            <p:ph type="sldNum" sz="quarter" idx="12"/>
          </p:nvPr>
        </p:nvSpPr>
        <p:spPr/>
        <p:txBody>
          <a:bodyPr/>
          <a:lstStyle/>
          <a:p>
            <a:fld id="{0EFDBB62-51A6-458B-9095-D34BA3CCCFDF}" type="slidenum">
              <a:rPr lang="en-CA" smtClean="0"/>
              <a:t>24</a:t>
            </a:fld>
            <a:endParaRPr lang="en-CA"/>
          </a:p>
        </p:txBody>
      </p:sp>
    </p:spTree>
    <p:extLst>
      <p:ext uri="{BB962C8B-B14F-4D97-AF65-F5344CB8AC3E}">
        <p14:creationId xmlns:p14="http://schemas.microsoft.com/office/powerpoint/2010/main" val="2007343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590153C-19A6-47CA-9E54-75369CEB2289}"/>
              </a:ext>
            </a:extLst>
          </p:cNvPr>
          <p:cNvSpPr>
            <a:spLocks noGrp="1"/>
          </p:cNvSpPr>
          <p:nvPr>
            <p:ph type="title"/>
          </p:nvPr>
        </p:nvSpPr>
        <p:spPr/>
        <p:txBody>
          <a:bodyPr/>
          <a:lstStyle/>
          <a:p>
            <a:r>
              <a:rPr lang="en-CA" dirty="0"/>
              <a:t>Prerequisites Environment</a:t>
            </a:r>
          </a:p>
        </p:txBody>
      </p:sp>
      <p:sp>
        <p:nvSpPr>
          <p:cNvPr id="4" name="Espace réservé du texte 3">
            <a:extLst>
              <a:ext uri="{FF2B5EF4-FFF2-40B4-BE49-F238E27FC236}">
                <a16:creationId xmlns:a16="http://schemas.microsoft.com/office/drawing/2014/main" id="{551E81C4-844B-4146-ACD9-24ECC0267A85}"/>
              </a:ext>
            </a:extLst>
          </p:cNvPr>
          <p:cNvSpPr>
            <a:spLocks noGrp="1"/>
          </p:cNvSpPr>
          <p:nvPr>
            <p:ph idx="1"/>
          </p:nvPr>
        </p:nvSpPr>
        <p:spPr/>
        <p:txBody>
          <a:bodyPr/>
          <a:lstStyle/>
          <a:p>
            <a:r>
              <a:rPr lang="en-US" sz="2800" dirty="0"/>
              <a:t>Windows 10 is required for Docker installation.</a:t>
            </a:r>
          </a:p>
          <a:p>
            <a:r>
              <a:rPr lang="en-US" sz="2800" dirty="0"/>
              <a:t>Visual Studio 2019 or 2017 has built-in support for Docker</a:t>
            </a:r>
          </a:p>
          <a:p>
            <a:r>
              <a:rPr lang="en-US" sz="2800" dirty="0"/>
              <a:t>.NET Core SDK</a:t>
            </a:r>
          </a:p>
          <a:p>
            <a:r>
              <a:rPr lang="en-US" dirty="0"/>
              <a:t>SDK Microsoft Service Fabric</a:t>
            </a:r>
            <a:endParaRPr lang="en-US" sz="2800" dirty="0"/>
          </a:p>
          <a:p>
            <a:r>
              <a:rPr lang="en-US" dirty="0"/>
              <a:t>Docker for Windows (optional)</a:t>
            </a:r>
          </a:p>
          <a:p>
            <a:r>
              <a:rPr lang="en-US" dirty="0"/>
              <a:t>Docker Tools(optional)</a:t>
            </a:r>
          </a:p>
          <a:p>
            <a:endParaRPr lang="en-US" dirty="0"/>
          </a:p>
          <a:p>
            <a:pPr marL="0" indent="0">
              <a:buNone/>
            </a:pPr>
            <a:endParaRPr lang="en-CA" dirty="0"/>
          </a:p>
        </p:txBody>
      </p:sp>
      <p:pic>
        <p:nvPicPr>
          <p:cNvPr id="5" name="Image 4">
            <a:extLst>
              <a:ext uri="{FF2B5EF4-FFF2-40B4-BE49-F238E27FC236}">
                <a16:creationId xmlns:a16="http://schemas.microsoft.com/office/drawing/2014/main" id="{DB2897E1-B1AF-4970-9E8B-1827CFF6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530" y="1660209"/>
            <a:ext cx="1411134" cy="1400629"/>
          </a:xfrm>
          <a:prstGeom prst="rect">
            <a:avLst/>
          </a:prstGeom>
        </p:spPr>
      </p:pic>
      <p:pic>
        <p:nvPicPr>
          <p:cNvPr id="6" name="Image 5">
            <a:extLst>
              <a:ext uri="{FF2B5EF4-FFF2-40B4-BE49-F238E27FC236}">
                <a16:creationId xmlns:a16="http://schemas.microsoft.com/office/drawing/2014/main" id="{EFEF00B1-06FB-4890-8E23-E0BF6B13BB10}"/>
              </a:ext>
            </a:extLst>
          </p:cNvPr>
          <p:cNvPicPr>
            <a:picLocks noChangeAspect="1"/>
          </p:cNvPicPr>
          <p:nvPr/>
        </p:nvPicPr>
        <p:blipFill>
          <a:blip r:embed="rId4"/>
          <a:stretch>
            <a:fillRect/>
          </a:stretch>
        </p:blipFill>
        <p:spPr>
          <a:xfrm>
            <a:off x="10455443" y="5290661"/>
            <a:ext cx="1632085" cy="1396450"/>
          </a:xfrm>
          <a:prstGeom prst="rect">
            <a:avLst/>
          </a:prstGeom>
        </p:spPr>
      </p:pic>
      <p:sp>
        <p:nvSpPr>
          <p:cNvPr id="2" name="Espace réservé du numéro de diapositive 1">
            <a:extLst>
              <a:ext uri="{FF2B5EF4-FFF2-40B4-BE49-F238E27FC236}">
                <a16:creationId xmlns:a16="http://schemas.microsoft.com/office/drawing/2014/main" id="{CF82F53A-300D-40C2-AB76-CE06B185EBCF}"/>
              </a:ext>
            </a:extLst>
          </p:cNvPr>
          <p:cNvSpPr>
            <a:spLocks noGrp="1"/>
          </p:cNvSpPr>
          <p:nvPr>
            <p:ph type="sldNum" sz="quarter" idx="12"/>
          </p:nvPr>
        </p:nvSpPr>
        <p:spPr/>
        <p:txBody>
          <a:bodyPr/>
          <a:lstStyle/>
          <a:p>
            <a:fld id="{0EFDBB62-51A6-458B-9095-D34BA3CCCFDF}" type="slidenum">
              <a:rPr lang="en-CA" smtClean="0"/>
              <a:t>25</a:t>
            </a:fld>
            <a:endParaRPr lang="en-CA"/>
          </a:p>
        </p:txBody>
      </p:sp>
    </p:spTree>
    <p:extLst>
      <p:ext uri="{BB962C8B-B14F-4D97-AF65-F5344CB8AC3E}">
        <p14:creationId xmlns:p14="http://schemas.microsoft.com/office/powerpoint/2010/main" val="418888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85DC1E8-DA38-405A-AFB8-72A388C564D8}"/>
              </a:ext>
            </a:extLst>
          </p:cNvPr>
          <p:cNvSpPr>
            <a:spLocks noGrp="1"/>
          </p:cNvSpPr>
          <p:nvPr>
            <p:ph type="title"/>
          </p:nvPr>
        </p:nvSpPr>
        <p:spPr>
          <a:xfrm>
            <a:off x="568047" y="2084172"/>
            <a:ext cx="11354714" cy="3117200"/>
          </a:xfrm>
        </p:spPr>
        <p:txBody>
          <a:bodyPr/>
          <a:lstStyle/>
          <a:p>
            <a:r>
              <a:rPr lang="en-US" dirty="0"/>
              <a:t>Set up your windows development environment to </a:t>
            </a:r>
            <a:r>
              <a:rPr lang="en-US" dirty="0" err="1"/>
              <a:t>buid</a:t>
            </a:r>
            <a:r>
              <a:rPr lang="en-US" dirty="0"/>
              <a:t> Service Fabric</a:t>
            </a:r>
          </a:p>
        </p:txBody>
      </p:sp>
    </p:spTree>
    <p:extLst>
      <p:ext uri="{BB962C8B-B14F-4D97-AF65-F5344CB8AC3E}">
        <p14:creationId xmlns:p14="http://schemas.microsoft.com/office/powerpoint/2010/main" val="16779689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F58DECD-D6B0-491D-B428-91755D4ED33D}"/>
              </a:ext>
            </a:extLst>
          </p:cNvPr>
          <p:cNvSpPr>
            <a:spLocks noGrp="1"/>
          </p:cNvSpPr>
          <p:nvPr>
            <p:ph type="title"/>
          </p:nvPr>
        </p:nvSpPr>
        <p:spPr/>
        <p:txBody>
          <a:bodyPr/>
          <a:lstStyle/>
          <a:p>
            <a:r>
              <a:rPr lang="fr-CA" dirty="0" err="1"/>
              <a:t>Let’s</a:t>
            </a:r>
            <a:r>
              <a:rPr lang="fr-CA" dirty="0"/>
              <a:t> start …</a:t>
            </a:r>
            <a:endParaRPr lang="en-CA" dirty="0"/>
          </a:p>
        </p:txBody>
      </p:sp>
      <p:sp>
        <p:nvSpPr>
          <p:cNvPr id="6" name="Espace réservé du texte 5">
            <a:extLst>
              <a:ext uri="{FF2B5EF4-FFF2-40B4-BE49-F238E27FC236}">
                <a16:creationId xmlns:a16="http://schemas.microsoft.com/office/drawing/2014/main" id="{76A5A935-010F-45A9-A881-9B72BA113F18}"/>
              </a:ext>
            </a:extLst>
          </p:cNvPr>
          <p:cNvSpPr>
            <a:spLocks noGrp="1"/>
          </p:cNvSpPr>
          <p:nvPr>
            <p:ph type="body" sz="quarter" idx="10"/>
          </p:nvPr>
        </p:nvSpPr>
        <p:spPr>
          <a:xfrm>
            <a:off x="586740" y="1829786"/>
            <a:ext cx="11018520" cy="4480201"/>
          </a:xfrm>
        </p:spPr>
        <p:txBody>
          <a:bodyPr/>
          <a:lstStyle/>
          <a:p>
            <a:r>
              <a:rPr lang="en-US" u="sng" dirty="0">
                <a:hlinkClick r:id="rId3"/>
              </a:rPr>
              <a:t>Install Visual Studio 2019</a:t>
            </a:r>
            <a:endParaRPr lang="en-US" u="sng" dirty="0"/>
          </a:p>
          <a:p>
            <a:r>
              <a:rPr lang="en-US" b="1" dirty="0"/>
              <a:t>To use Visual Studio 2017 or 2019</a:t>
            </a:r>
          </a:p>
          <a:p>
            <a:r>
              <a:rPr lang="en-US" u="sng" dirty="0">
                <a:hlinkClick r:id="rId4" tooltip="Core SDK WebPI link"/>
              </a:rPr>
              <a:t>Install the Microsoft Azure Service Fabric SDK</a:t>
            </a:r>
          </a:p>
          <a:p>
            <a:r>
              <a:rPr lang="en-US" b="1" dirty="0"/>
              <a:t>To use Visual Studio 2015 (requires Visual Studio 2015 Update 2 or later)</a:t>
            </a:r>
          </a:p>
          <a:p>
            <a:r>
              <a:rPr lang="en-US" dirty="0">
                <a:hlinkClick r:id="rId5" tooltip="VS 2015 WebPI link"/>
              </a:rPr>
              <a:t>Install the Microsoft Azure Service Fabric SDK and Tools</a:t>
            </a:r>
            <a:endParaRPr lang="en-US" dirty="0"/>
          </a:p>
          <a:p>
            <a:r>
              <a:rPr lang="en-US" b="1" dirty="0"/>
              <a:t>SDK installation only</a:t>
            </a:r>
          </a:p>
          <a:p>
            <a:r>
              <a:rPr lang="en-US" dirty="0"/>
              <a:t>If you only need the SDK, you can install this package:</a:t>
            </a:r>
          </a:p>
          <a:p>
            <a:r>
              <a:rPr lang="en-US" dirty="0">
                <a:hlinkClick r:id="rId4" tooltip="Core SDK WebPI link"/>
              </a:rPr>
              <a:t>Install the Microsoft Azure Service Fabric SDK</a:t>
            </a:r>
            <a:br>
              <a:rPr lang="en-US" dirty="0"/>
            </a:br>
            <a:endParaRPr lang="en-CA" dirty="0"/>
          </a:p>
        </p:txBody>
      </p:sp>
    </p:spTree>
    <p:extLst>
      <p:ext uri="{BB962C8B-B14F-4D97-AF65-F5344CB8AC3E}">
        <p14:creationId xmlns:p14="http://schemas.microsoft.com/office/powerpoint/2010/main" val="12832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EFA1496-4E8E-4B73-9166-D094CB6A6E18}"/>
              </a:ext>
            </a:extLst>
          </p:cNvPr>
          <p:cNvSpPr>
            <a:spLocks noGrp="1"/>
          </p:cNvSpPr>
          <p:nvPr>
            <p:ph type="title"/>
          </p:nvPr>
        </p:nvSpPr>
        <p:spPr>
          <a:xfrm>
            <a:off x="568047" y="2084172"/>
            <a:ext cx="11354714" cy="2139688"/>
          </a:xfrm>
        </p:spPr>
        <p:txBody>
          <a:bodyPr/>
          <a:lstStyle/>
          <a:p>
            <a:r>
              <a:rPr lang="fr-CA" dirty="0"/>
              <a:t>Set up a local service </a:t>
            </a:r>
            <a:r>
              <a:rPr lang="fr-CA" dirty="0" err="1"/>
              <a:t>Fabric</a:t>
            </a:r>
            <a:r>
              <a:rPr lang="fr-CA" dirty="0"/>
              <a:t> Cluster</a:t>
            </a:r>
            <a:endParaRPr lang="en-CA" dirty="0"/>
          </a:p>
        </p:txBody>
      </p:sp>
    </p:spTree>
    <p:extLst>
      <p:ext uri="{BB962C8B-B14F-4D97-AF65-F5344CB8AC3E}">
        <p14:creationId xmlns:p14="http://schemas.microsoft.com/office/powerpoint/2010/main" val="40428180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5CF2A3-013A-49FA-8914-4255909B13A4}"/>
              </a:ext>
            </a:extLst>
          </p:cNvPr>
          <p:cNvSpPr>
            <a:spLocks noGrp="1"/>
          </p:cNvSpPr>
          <p:nvPr>
            <p:ph type="title"/>
          </p:nvPr>
        </p:nvSpPr>
        <p:spPr>
          <a:xfrm>
            <a:off x="568047" y="2084172"/>
            <a:ext cx="11354714" cy="2139688"/>
          </a:xfrm>
        </p:spPr>
        <p:txBody>
          <a:bodyPr/>
          <a:lstStyle/>
          <a:p>
            <a:r>
              <a:rPr lang="fr-CA" dirty="0" err="1"/>
              <a:t>Create</a:t>
            </a:r>
            <a:r>
              <a:rPr lang="fr-CA" dirty="0"/>
              <a:t> a Service </a:t>
            </a:r>
            <a:r>
              <a:rPr lang="fr-CA" dirty="0" err="1"/>
              <a:t>Fabric</a:t>
            </a:r>
            <a:r>
              <a:rPr lang="fr-CA" dirty="0"/>
              <a:t> </a:t>
            </a:r>
            <a:r>
              <a:rPr lang="fr-CA" dirty="0" err="1"/>
              <a:t>using</a:t>
            </a:r>
            <a:r>
              <a:rPr lang="fr-CA" dirty="0"/>
              <a:t> Visual Studio</a:t>
            </a:r>
            <a:endParaRPr lang="en-CA" dirty="0"/>
          </a:p>
        </p:txBody>
      </p:sp>
    </p:spTree>
    <p:extLst>
      <p:ext uri="{BB962C8B-B14F-4D97-AF65-F5344CB8AC3E}">
        <p14:creationId xmlns:p14="http://schemas.microsoft.com/office/powerpoint/2010/main" val="25705684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normAutofit fontScale="92500" lnSpcReduction="10000"/>
          </a:bodyPr>
          <a:lstStyle/>
          <a:p>
            <a:r>
              <a:rPr lang="en-US" dirty="0"/>
              <a:t>Faster delivery of features.</a:t>
            </a:r>
            <a:endParaRPr lang="en-US" dirty="0">
              <a:cs typeface="Segoe UI"/>
            </a:endParaRP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dirty="0"/>
              <a:t>Digital transformation and business needs</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normAutofit fontScale="92500" lnSpcReduction="10000"/>
          </a:bodyPr>
          <a:lstStyle/>
          <a:p>
            <a:r>
              <a:rPr lang="en-US" dirty="0"/>
              <a:t>Hight availability of services</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3801309"/>
            <a:ext cx="9419208" cy="861774"/>
          </a:xfrm>
        </p:spPr>
        <p:txBody>
          <a:bodyPr/>
          <a:lstStyle/>
          <a:p>
            <a:r>
              <a:rPr lang="en-US"/>
              <a:t>Prepare a qualitative model for estimating migration costs.</a:t>
            </a:r>
            <a:endParaRPr lang="en-US" dirty="0">
              <a:cs typeface="Segoe UI"/>
            </a:endParaRP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4853704"/>
            <a:ext cx="9419208" cy="861774"/>
          </a:xfrm>
        </p:spPr>
        <p:txBody>
          <a:bodyPr/>
          <a:lstStyle/>
          <a:p>
            <a:r>
              <a:rPr lang="en-US"/>
              <a:t>Perform the migration by limiting the impacts on the company</a:t>
            </a:r>
            <a:endParaRPr lang="en-US" dirty="0">
              <a:cs typeface="Segoe UI"/>
            </a:endParaRPr>
          </a:p>
        </p:txBody>
      </p:sp>
    </p:spTree>
    <p:custDataLst>
      <p:tags r:id="rId1"/>
    </p:custDataLst>
    <p:extLst>
      <p:ext uri="{BB962C8B-B14F-4D97-AF65-F5344CB8AC3E}">
        <p14:creationId xmlns:p14="http://schemas.microsoft.com/office/powerpoint/2010/main" val="28954287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EDC4A4-3C77-4A56-9FB4-477D74C47DFA}"/>
              </a:ext>
            </a:extLst>
          </p:cNvPr>
          <p:cNvSpPr>
            <a:spLocks noGrp="1"/>
          </p:cNvSpPr>
          <p:nvPr>
            <p:ph type="title"/>
          </p:nvPr>
        </p:nvSpPr>
        <p:spPr>
          <a:xfrm>
            <a:off x="568047" y="2084172"/>
            <a:ext cx="11354714" cy="2139688"/>
          </a:xfrm>
        </p:spPr>
        <p:txBody>
          <a:bodyPr/>
          <a:lstStyle/>
          <a:p>
            <a:r>
              <a:rPr lang="fr-CA" dirty="0" err="1"/>
              <a:t>Publish</a:t>
            </a:r>
            <a:r>
              <a:rPr lang="fr-CA" dirty="0"/>
              <a:t> a Service </a:t>
            </a:r>
            <a:r>
              <a:rPr lang="fr-CA" dirty="0" err="1"/>
              <a:t>Fabric</a:t>
            </a:r>
            <a:r>
              <a:rPr lang="fr-CA" dirty="0"/>
              <a:t> in Visual Studio</a:t>
            </a:r>
            <a:endParaRPr lang="en-CA" dirty="0"/>
          </a:p>
        </p:txBody>
      </p:sp>
    </p:spTree>
    <p:extLst>
      <p:ext uri="{BB962C8B-B14F-4D97-AF65-F5344CB8AC3E}">
        <p14:creationId xmlns:p14="http://schemas.microsoft.com/office/powerpoint/2010/main" val="23402624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6F20AA-FAC2-468B-B92A-D537E0567794}"/>
              </a:ext>
            </a:extLst>
          </p:cNvPr>
          <p:cNvSpPr>
            <a:spLocks noGrp="1"/>
          </p:cNvSpPr>
          <p:nvPr>
            <p:ph type="title"/>
          </p:nvPr>
        </p:nvSpPr>
        <p:spPr>
          <a:xfrm>
            <a:off x="568047" y="2084172"/>
            <a:ext cx="11354714" cy="2139688"/>
          </a:xfrm>
        </p:spPr>
        <p:txBody>
          <a:bodyPr/>
          <a:lstStyle/>
          <a:p>
            <a:r>
              <a:rPr lang="en-US" dirty="0"/>
              <a:t>Build a .NET Service Fabric application</a:t>
            </a:r>
            <a:endParaRPr lang="en-CA" dirty="0"/>
          </a:p>
        </p:txBody>
      </p:sp>
    </p:spTree>
    <p:extLst>
      <p:ext uri="{BB962C8B-B14F-4D97-AF65-F5344CB8AC3E}">
        <p14:creationId xmlns:p14="http://schemas.microsoft.com/office/powerpoint/2010/main" val="11494808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33C8B6-F62B-409E-8889-90EF37BA51EF}"/>
              </a:ext>
            </a:extLst>
          </p:cNvPr>
          <p:cNvSpPr>
            <a:spLocks noGrp="1"/>
          </p:cNvSpPr>
          <p:nvPr>
            <p:ph type="title"/>
          </p:nvPr>
        </p:nvSpPr>
        <p:spPr>
          <a:xfrm>
            <a:off x="568047" y="2084172"/>
            <a:ext cx="11354714" cy="2139688"/>
          </a:xfrm>
        </p:spPr>
        <p:txBody>
          <a:bodyPr/>
          <a:lstStyle/>
          <a:p>
            <a:r>
              <a:rPr lang="en-US" dirty="0"/>
              <a:t>Deploy a Service Fabric application to a cluster in Azure</a:t>
            </a:r>
            <a:endParaRPr lang="en-CA" dirty="0"/>
          </a:p>
        </p:txBody>
      </p:sp>
    </p:spTree>
    <p:extLst>
      <p:ext uri="{BB962C8B-B14F-4D97-AF65-F5344CB8AC3E}">
        <p14:creationId xmlns:p14="http://schemas.microsoft.com/office/powerpoint/2010/main" val="21112703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D9A4A-70E1-4BBB-93EE-6F10382C0847}"/>
              </a:ext>
            </a:extLst>
          </p:cNvPr>
          <p:cNvSpPr>
            <a:spLocks noGrp="1"/>
          </p:cNvSpPr>
          <p:nvPr>
            <p:ph type="title"/>
          </p:nvPr>
        </p:nvSpPr>
        <p:spPr>
          <a:xfrm>
            <a:off x="568047" y="2084172"/>
            <a:ext cx="11354714" cy="2139688"/>
          </a:xfrm>
        </p:spPr>
        <p:txBody>
          <a:bodyPr/>
          <a:lstStyle/>
          <a:p>
            <a:r>
              <a:rPr lang="en-US" dirty="0"/>
              <a:t>Execute Docker container in Service Fabric</a:t>
            </a:r>
            <a:endParaRPr lang="en-CA" dirty="0"/>
          </a:p>
        </p:txBody>
      </p:sp>
    </p:spTree>
    <p:extLst>
      <p:ext uri="{BB962C8B-B14F-4D97-AF65-F5344CB8AC3E}">
        <p14:creationId xmlns:p14="http://schemas.microsoft.com/office/powerpoint/2010/main" val="23915660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9A6AE-E818-4B6C-BE82-B5DB81BEB865}"/>
              </a:ext>
            </a:extLst>
          </p:cNvPr>
          <p:cNvSpPr>
            <a:spLocks noGrp="1"/>
          </p:cNvSpPr>
          <p:nvPr>
            <p:ph type="title"/>
          </p:nvPr>
        </p:nvSpPr>
        <p:spPr>
          <a:xfrm>
            <a:off x="568047" y="2084172"/>
            <a:ext cx="11354714" cy="1162178"/>
          </a:xfrm>
        </p:spPr>
        <p:txBody>
          <a:bodyPr/>
          <a:lstStyle/>
          <a:p>
            <a:r>
              <a:rPr lang="en-US" dirty="0"/>
              <a:t>Docker container</a:t>
            </a:r>
            <a:endParaRPr lang="en-CA" dirty="0"/>
          </a:p>
        </p:txBody>
      </p:sp>
      <p:pic>
        <p:nvPicPr>
          <p:cNvPr id="3" name="Picture 4" descr="Image result for docker container azure png">
            <a:extLst>
              <a:ext uri="{FF2B5EF4-FFF2-40B4-BE49-F238E27FC236}">
                <a16:creationId xmlns:a16="http://schemas.microsoft.com/office/drawing/2014/main" id="{A2C91E6D-33F7-4C6D-A434-04A52BF07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47" y="4012592"/>
            <a:ext cx="6902248" cy="235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2308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C5A91C-C996-439B-AC00-3C68B5BDB4BE}"/>
              </a:ext>
            </a:extLst>
          </p:cNvPr>
          <p:cNvSpPr>
            <a:spLocks noGrp="1"/>
          </p:cNvSpPr>
          <p:nvPr>
            <p:ph type="title"/>
          </p:nvPr>
        </p:nvSpPr>
        <p:spPr/>
        <p:txBody>
          <a:bodyPr/>
          <a:lstStyle/>
          <a:p>
            <a:r>
              <a:rPr lang="fr-CA" dirty="0"/>
              <a:t>Containers</a:t>
            </a:r>
            <a:endParaRPr lang="en-CA" dirty="0"/>
          </a:p>
        </p:txBody>
      </p:sp>
      <p:sp>
        <p:nvSpPr>
          <p:cNvPr id="4" name="Rectangle 3">
            <a:extLst>
              <a:ext uri="{FF2B5EF4-FFF2-40B4-BE49-F238E27FC236}">
                <a16:creationId xmlns:a16="http://schemas.microsoft.com/office/drawing/2014/main" id="{A52150E4-1829-43C1-9B48-D36C3245E1FF}"/>
              </a:ext>
            </a:extLst>
          </p:cNvPr>
          <p:cNvSpPr/>
          <p:nvPr/>
        </p:nvSpPr>
        <p:spPr bwMode="auto">
          <a:xfrm>
            <a:off x="214906" y="2170323"/>
            <a:ext cx="1696598" cy="3767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 coins arrondis 4">
            <a:extLst>
              <a:ext uri="{FF2B5EF4-FFF2-40B4-BE49-F238E27FC236}">
                <a16:creationId xmlns:a16="http://schemas.microsoft.com/office/drawing/2014/main" id="{5CE4BD1A-992E-42D6-B076-E1F41DCD710F}"/>
              </a:ext>
            </a:extLst>
          </p:cNvPr>
          <p:cNvSpPr/>
          <p:nvPr/>
        </p:nvSpPr>
        <p:spPr bwMode="auto">
          <a:xfrm>
            <a:off x="374730" y="2445744"/>
            <a:ext cx="1376951" cy="69406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EB1CB615-D475-4816-9F6A-DBB8B21F7698}"/>
              </a:ext>
            </a:extLst>
          </p:cNvPr>
          <p:cNvSpPr/>
          <p:nvPr/>
        </p:nvSpPr>
        <p:spPr bwMode="auto">
          <a:xfrm>
            <a:off x="374729" y="3270173"/>
            <a:ext cx="1376952" cy="111453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err="1">
                <a:solidFill>
                  <a:schemeClr val="tx1"/>
                </a:solidFill>
                <a:ea typeface="Segoe UI" pitchFamily="34" charset="0"/>
                <a:cs typeface="Segoe UI" pitchFamily="34" charset="0"/>
              </a:rPr>
              <a:t>Binaries</a:t>
            </a:r>
            <a:r>
              <a:rPr lang="fr-CA" dirty="0">
                <a:solidFill>
                  <a:schemeClr val="tx1"/>
                </a:solidFill>
                <a:ea typeface="Segoe UI" pitchFamily="34" charset="0"/>
                <a:cs typeface="Segoe UI" pitchFamily="34" charset="0"/>
              </a:rPr>
              <a:t> &amp; </a:t>
            </a:r>
            <a:r>
              <a:rPr lang="fr-CA" dirty="0" err="1">
                <a:solidFill>
                  <a:schemeClr val="tx1"/>
                </a:solidFill>
                <a:ea typeface="Segoe UI" pitchFamily="34" charset="0"/>
                <a:cs typeface="Segoe UI" pitchFamily="34" charset="0"/>
              </a:rPr>
              <a:t>Libraries</a:t>
            </a:r>
            <a:endParaRPr lang="fr-CA" dirty="0">
              <a:solidFill>
                <a:schemeClr val="tx1"/>
              </a:solidFill>
              <a:ea typeface="Segoe UI" pitchFamily="34" charset="0"/>
              <a:cs typeface="Segoe UI" pitchFamily="34" charset="0"/>
            </a:endParaRPr>
          </a:p>
        </p:txBody>
      </p:sp>
      <p:sp>
        <p:nvSpPr>
          <p:cNvPr id="7" name="Rectangle : coins arrondis 6">
            <a:extLst>
              <a:ext uri="{FF2B5EF4-FFF2-40B4-BE49-F238E27FC236}">
                <a16:creationId xmlns:a16="http://schemas.microsoft.com/office/drawing/2014/main" id="{126AC40D-FC7D-4095-B01C-93562CFC743F}"/>
              </a:ext>
            </a:extLst>
          </p:cNvPr>
          <p:cNvSpPr/>
          <p:nvPr/>
        </p:nvSpPr>
        <p:spPr bwMode="auto">
          <a:xfrm>
            <a:off x="374729" y="4515079"/>
            <a:ext cx="1376952" cy="123572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dirty="0">
                <a:solidFill>
                  <a:schemeClr val="tx1"/>
                </a:solidFill>
                <a:ea typeface="Segoe UI" pitchFamily="34" charset="0"/>
                <a:cs typeface="Segoe UI" pitchFamily="34" charset="0"/>
              </a:rPr>
              <a:t>Guest VM </a:t>
            </a:r>
          </a:p>
          <a:p>
            <a:pPr algn="ctr" defTabSz="932472" fontAlgn="base">
              <a:spcBef>
                <a:spcPct val="0"/>
              </a:spcBef>
              <a:spcAft>
                <a:spcPct val="0"/>
              </a:spcAft>
            </a:pPr>
            <a:r>
              <a:rPr lang="en-CA" sz="2000" dirty="0">
                <a:solidFill>
                  <a:schemeClr val="tx1"/>
                </a:solidFill>
                <a:ea typeface="Segoe UI" pitchFamily="34" charset="0"/>
                <a:cs typeface="Segoe UI" pitchFamily="34" charset="0"/>
              </a:rPr>
              <a:t>OS</a:t>
            </a:r>
          </a:p>
        </p:txBody>
      </p:sp>
      <p:sp>
        <p:nvSpPr>
          <p:cNvPr id="8" name="ZoneTexte 7">
            <a:extLst>
              <a:ext uri="{FF2B5EF4-FFF2-40B4-BE49-F238E27FC236}">
                <a16:creationId xmlns:a16="http://schemas.microsoft.com/office/drawing/2014/main" id="{9389720A-3D5A-4FAD-A3C4-A1823F8F1B79}"/>
              </a:ext>
            </a:extLst>
          </p:cNvPr>
          <p:cNvSpPr txBox="1"/>
          <p:nvPr/>
        </p:nvSpPr>
        <p:spPr>
          <a:xfrm>
            <a:off x="214905" y="6093023"/>
            <a:ext cx="2418125" cy="318794"/>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Existing or New Apps</a:t>
            </a:r>
          </a:p>
        </p:txBody>
      </p:sp>
      <p:grpSp>
        <p:nvGrpSpPr>
          <p:cNvPr id="14" name="Groupe 13">
            <a:extLst>
              <a:ext uri="{FF2B5EF4-FFF2-40B4-BE49-F238E27FC236}">
                <a16:creationId xmlns:a16="http://schemas.microsoft.com/office/drawing/2014/main" id="{C78268EF-CC4A-448F-9031-14929DD2EED1}"/>
              </a:ext>
            </a:extLst>
          </p:cNvPr>
          <p:cNvGrpSpPr/>
          <p:nvPr/>
        </p:nvGrpSpPr>
        <p:grpSpPr>
          <a:xfrm>
            <a:off x="3534096" y="2324563"/>
            <a:ext cx="1654853" cy="1465243"/>
            <a:chOff x="2817995" y="2324559"/>
            <a:chExt cx="1654853" cy="1465243"/>
          </a:xfrm>
        </p:grpSpPr>
        <p:sp>
          <p:nvSpPr>
            <p:cNvPr id="9" name="Rectangle 8">
              <a:extLst>
                <a:ext uri="{FF2B5EF4-FFF2-40B4-BE49-F238E27FC236}">
                  <a16:creationId xmlns:a16="http://schemas.microsoft.com/office/drawing/2014/main" id="{D611C8ED-BBF7-44B3-8213-B6B05394E899}"/>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1" name="Rectangle : coins arrondis 10">
              <a:extLst>
                <a:ext uri="{FF2B5EF4-FFF2-40B4-BE49-F238E27FC236}">
                  <a16:creationId xmlns:a16="http://schemas.microsoft.com/office/drawing/2014/main" id="{9559AA67-0962-4FE5-A025-BBCC3EB688D7}"/>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3" name="Image 12">
              <a:extLst>
                <a:ext uri="{FF2B5EF4-FFF2-40B4-BE49-F238E27FC236}">
                  <a16:creationId xmlns:a16="http://schemas.microsoft.com/office/drawing/2014/main" id="{E48B6BAD-0B5C-46C8-BE30-C805BA0C1EC7}"/>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5" name="Groupe 14">
            <a:extLst>
              <a:ext uri="{FF2B5EF4-FFF2-40B4-BE49-F238E27FC236}">
                <a16:creationId xmlns:a16="http://schemas.microsoft.com/office/drawing/2014/main" id="{01640961-86A8-4EEB-9120-B0B41A11C9FA}"/>
              </a:ext>
            </a:extLst>
          </p:cNvPr>
          <p:cNvGrpSpPr/>
          <p:nvPr/>
        </p:nvGrpSpPr>
        <p:grpSpPr>
          <a:xfrm>
            <a:off x="5245983" y="4332527"/>
            <a:ext cx="1654853" cy="1465243"/>
            <a:chOff x="2817995" y="2324559"/>
            <a:chExt cx="1654853" cy="1465243"/>
          </a:xfrm>
        </p:grpSpPr>
        <p:sp>
          <p:nvSpPr>
            <p:cNvPr id="16" name="Rectangle 15">
              <a:extLst>
                <a:ext uri="{FF2B5EF4-FFF2-40B4-BE49-F238E27FC236}">
                  <a16:creationId xmlns:a16="http://schemas.microsoft.com/office/drawing/2014/main" id="{F62537F6-BAC3-4F3C-8D54-14DFF5D562D4}"/>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7" name="Rectangle : coins arrondis 16">
              <a:extLst>
                <a:ext uri="{FF2B5EF4-FFF2-40B4-BE49-F238E27FC236}">
                  <a16:creationId xmlns:a16="http://schemas.microsoft.com/office/drawing/2014/main" id="{F4E828FB-3B4F-41CC-A85C-17582A7C8CD2}"/>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8" name="Image 17">
              <a:extLst>
                <a:ext uri="{FF2B5EF4-FFF2-40B4-BE49-F238E27FC236}">
                  <a16:creationId xmlns:a16="http://schemas.microsoft.com/office/drawing/2014/main" id="{1F2C5F7C-9171-4E95-A3F9-E57C25440735}"/>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9" name="Groupe 18">
            <a:extLst>
              <a:ext uri="{FF2B5EF4-FFF2-40B4-BE49-F238E27FC236}">
                <a16:creationId xmlns:a16="http://schemas.microsoft.com/office/drawing/2014/main" id="{36F88B05-AA1D-4296-BCD8-A3B989D309E8}"/>
              </a:ext>
            </a:extLst>
          </p:cNvPr>
          <p:cNvGrpSpPr/>
          <p:nvPr/>
        </p:nvGrpSpPr>
        <p:grpSpPr>
          <a:xfrm>
            <a:off x="5268013" y="2332216"/>
            <a:ext cx="1654853" cy="1465243"/>
            <a:chOff x="2817995" y="2324559"/>
            <a:chExt cx="1654853" cy="1465243"/>
          </a:xfrm>
        </p:grpSpPr>
        <p:sp>
          <p:nvSpPr>
            <p:cNvPr id="20" name="Rectangle 19">
              <a:extLst>
                <a:ext uri="{FF2B5EF4-FFF2-40B4-BE49-F238E27FC236}">
                  <a16:creationId xmlns:a16="http://schemas.microsoft.com/office/drawing/2014/main" id="{87A87E76-8F17-4293-8DD9-4F6817D164EB}"/>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1" name="Rectangle : coins arrondis 20">
              <a:extLst>
                <a:ext uri="{FF2B5EF4-FFF2-40B4-BE49-F238E27FC236}">
                  <a16:creationId xmlns:a16="http://schemas.microsoft.com/office/drawing/2014/main" id="{7B91295B-3591-4448-B417-3DB9062CA213}"/>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2" name="Image 21">
              <a:extLst>
                <a:ext uri="{FF2B5EF4-FFF2-40B4-BE49-F238E27FC236}">
                  <a16:creationId xmlns:a16="http://schemas.microsoft.com/office/drawing/2014/main" id="{96438C75-F77D-40AF-A411-0AF67AA95E98}"/>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23" name="Groupe 22">
            <a:extLst>
              <a:ext uri="{FF2B5EF4-FFF2-40B4-BE49-F238E27FC236}">
                <a16:creationId xmlns:a16="http://schemas.microsoft.com/office/drawing/2014/main" id="{20259B5F-2209-4A96-AAA3-6BC1A4E6369C}"/>
              </a:ext>
            </a:extLst>
          </p:cNvPr>
          <p:cNvGrpSpPr/>
          <p:nvPr/>
        </p:nvGrpSpPr>
        <p:grpSpPr>
          <a:xfrm>
            <a:off x="3544825" y="4318358"/>
            <a:ext cx="1654853" cy="1465243"/>
            <a:chOff x="2817995" y="2324559"/>
            <a:chExt cx="1654853" cy="1465243"/>
          </a:xfrm>
        </p:grpSpPr>
        <p:sp>
          <p:nvSpPr>
            <p:cNvPr id="24" name="Rectangle 23">
              <a:extLst>
                <a:ext uri="{FF2B5EF4-FFF2-40B4-BE49-F238E27FC236}">
                  <a16:creationId xmlns:a16="http://schemas.microsoft.com/office/drawing/2014/main" id="{15505721-A7A4-46B0-BFB3-D4E63526DD60}"/>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5" name="Rectangle : coins arrondis 24">
              <a:extLst>
                <a:ext uri="{FF2B5EF4-FFF2-40B4-BE49-F238E27FC236}">
                  <a16:creationId xmlns:a16="http://schemas.microsoft.com/office/drawing/2014/main" id="{24AAA7A9-438F-4FD6-A3D1-1254F59E2D39}"/>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6" name="Image 25">
              <a:extLst>
                <a:ext uri="{FF2B5EF4-FFF2-40B4-BE49-F238E27FC236}">
                  <a16:creationId xmlns:a16="http://schemas.microsoft.com/office/drawing/2014/main" id="{B5EE72EC-A28D-490A-8222-EB201E8F34DB}"/>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76" name="Groupe 75">
            <a:extLst>
              <a:ext uri="{FF2B5EF4-FFF2-40B4-BE49-F238E27FC236}">
                <a16:creationId xmlns:a16="http://schemas.microsoft.com/office/drawing/2014/main" id="{1C28554F-157A-4F7A-B791-D84D4AF5DBCD}"/>
              </a:ext>
            </a:extLst>
          </p:cNvPr>
          <p:cNvGrpSpPr/>
          <p:nvPr/>
        </p:nvGrpSpPr>
        <p:grpSpPr>
          <a:xfrm>
            <a:off x="7844141" y="1958367"/>
            <a:ext cx="3960778" cy="4103547"/>
            <a:chOff x="7822530" y="784543"/>
            <a:chExt cx="3960778" cy="4103547"/>
          </a:xfrm>
        </p:grpSpPr>
        <p:grpSp>
          <p:nvGrpSpPr>
            <p:cNvPr id="43" name="Groupe 42">
              <a:extLst>
                <a:ext uri="{FF2B5EF4-FFF2-40B4-BE49-F238E27FC236}">
                  <a16:creationId xmlns:a16="http://schemas.microsoft.com/office/drawing/2014/main" id="{EEF37766-AF15-4A8A-A39A-09469208308C}"/>
                </a:ext>
              </a:extLst>
            </p:cNvPr>
            <p:cNvGrpSpPr/>
            <p:nvPr/>
          </p:nvGrpSpPr>
          <p:grpSpPr>
            <a:xfrm>
              <a:off x="8139411" y="822306"/>
              <a:ext cx="1564395" cy="1564395"/>
              <a:chOff x="7823113" y="834787"/>
              <a:chExt cx="1564395" cy="1564395"/>
            </a:xfrm>
          </p:grpSpPr>
          <p:pic>
            <p:nvPicPr>
              <p:cNvPr id="40" name="Image 39">
                <a:extLst>
                  <a:ext uri="{FF2B5EF4-FFF2-40B4-BE49-F238E27FC236}">
                    <a16:creationId xmlns:a16="http://schemas.microsoft.com/office/drawing/2014/main" id="{AAB3060C-963A-4FFE-9038-A3AF3AE96A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2" name="Image 41">
                <a:extLst>
                  <a:ext uri="{FF2B5EF4-FFF2-40B4-BE49-F238E27FC236}">
                    <a16:creationId xmlns:a16="http://schemas.microsoft.com/office/drawing/2014/main" id="{1EC9A30A-4AED-4855-A49E-B020C406D3F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4" name="Groupe 43">
              <a:extLst>
                <a:ext uri="{FF2B5EF4-FFF2-40B4-BE49-F238E27FC236}">
                  <a16:creationId xmlns:a16="http://schemas.microsoft.com/office/drawing/2014/main" id="{5BF48F84-18B4-45F4-A675-1EEC04189D7D}"/>
                </a:ext>
              </a:extLst>
            </p:cNvPr>
            <p:cNvGrpSpPr/>
            <p:nvPr/>
          </p:nvGrpSpPr>
          <p:grpSpPr>
            <a:xfrm>
              <a:off x="7923862" y="1627360"/>
              <a:ext cx="1564395" cy="1564395"/>
              <a:chOff x="7823113" y="834787"/>
              <a:chExt cx="1564395" cy="1564395"/>
            </a:xfrm>
          </p:grpSpPr>
          <p:pic>
            <p:nvPicPr>
              <p:cNvPr id="45" name="Image 44">
                <a:extLst>
                  <a:ext uri="{FF2B5EF4-FFF2-40B4-BE49-F238E27FC236}">
                    <a16:creationId xmlns:a16="http://schemas.microsoft.com/office/drawing/2014/main" id="{C012B8CA-7AA2-4E1A-80D3-5011219AF52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6" name="Image 45">
                <a:extLst>
                  <a:ext uri="{FF2B5EF4-FFF2-40B4-BE49-F238E27FC236}">
                    <a16:creationId xmlns:a16="http://schemas.microsoft.com/office/drawing/2014/main" id="{522C802B-14F1-4132-8A77-DF49650E4833}"/>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7" name="Groupe 46">
              <a:extLst>
                <a:ext uri="{FF2B5EF4-FFF2-40B4-BE49-F238E27FC236}">
                  <a16:creationId xmlns:a16="http://schemas.microsoft.com/office/drawing/2014/main" id="{DA3AAD11-1019-4651-BF70-A894E288E363}"/>
                </a:ext>
              </a:extLst>
            </p:cNvPr>
            <p:cNvGrpSpPr/>
            <p:nvPr/>
          </p:nvGrpSpPr>
          <p:grpSpPr>
            <a:xfrm>
              <a:off x="7822530" y="2465118"/>
              <a:ext cx="1564395" cy="1694160"/>
              <a:chOff x="7823113" y="834787"/>
              <a:chExt cx="1564395" cy="1564395"/>
            </a:xfrm>
          </p:grpSpPr>
          <p:pic>
            <p:nvPicPr>
              <p:cNvPr id="48" name="Image 47">
                <a:extLst>
                  <a:ext uri="{FF2B5EF4-FFF2-40B4-BE49-F238E27FC236}">
                    <a16:creationId xmlns:a16="http://schemas.microsoft.com/office/drawing/2014/main" id="{2DBE2998-C68A-424D-9354-C16F9A01179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9" name="Image 48">
                <a:extLst>
                  <a:ext uri="{FF2B5EF4-FFF2-40B4-BE49-F238E27FC236}">
                    <a16:creationId xmlns:a16="http://schemas.microsoft.com/office/drawing/2014/main" id="{4D66511D-27C9-43AE-841E-858FD1E8FC6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0" name="Groupe 49">
              <a:extLst>
                <a:ext uri="{FF2B5EF4-FFF2-40B4-BE49-F238E27FC236}">
                  <a16:creationId xmlns:a16="http://schemas.microsoft.com/office/drawing/2014/main" id="{294A2F88-E829-4D06-8F06-9EDE6F7990D9}"/>
                </a:ext>
              </a:extLst>
            </p:cNvPr>
            <p:cNvGrpSpPr/>
            <p:nvPr/>
          </p:nvGrpSpPr>
          <p:grpSpPr>
            <a:xfrm>
              <a:off x="9250012" y="784543"/>
              <a:ext cx="1564395" cy="1564395"/>
              <a:chOff x="7823113" y="834787"/>
              <a:chExt cx="1564395" cy="1564395"/>
            </a:xfrm>
          </p:grpSpPr>
          <p:pic>
            <p:nvPicPr>
              <p:cNvPr id="51" name="Image 50">
                <a:extLst>
                  <a:ext uri="{FF2B5EF4-FFF2-40B4-BE49-F238E27FC236}">
                    <a16:creationId xmlns:a16="http://schemas.microsoft.com/office/drawing/2014/main" id="{F412B90F-0936-4292-AF91-97C7E7450E47}"/>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2" name="Image 51">
                <a:extLst>
                  <a:ext uri="{FF2B5EF4-FFF2-40B4-BE49-F238E27FC236}">
                    <a16:creationId xmlns:a16="http://schemas.microsoft.com/office/drawing/2014/main" id="{8378668F-DF02-445C-8CAD-FF5DA4689BF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3" name="Groupe 52">
              <a:extLst>
                <a:ext uri="{FF2B5EF4-FFF2-40B4-BE49-F238E27FC236}">
                  <a16:creationId xmlns:a16="http://schemas.microsoft.com/office/drawing/2014/main" id="{F8EAF732-7315-42B1-9C54-D2F97B7BA544}"/>
                </a:ext>
              </a:extLst>
            </p:cNvPr>
            <p:cNvGrpSpPr/>
            <p:nvPr/>
          </p:nvGrpSpPr>
          <p:grpSpPr>
            <a:xfrm>
              <a:off x="9107854" y="1613463"/>
              <a:ext cx="1564395" cy="1564395"/>
              <a:chOff x="7823113" y="834787"/>
              <a:chExt cx="1564395" cy="1564395"/>
            </a:xfrm>
          </p:grpSpPr>
          <p:pic>
            <p:nvPicPr>
              <p:cNvPr id="54" name="Image 53">
                <a:extLst>
                  <a:ext uri="{FF2B5EF4-FFF2-40B4-BE49-F238E27FC236}">
                    <a16:creationId xmlns:a16="http://schemas.microsoft.com/office/drawing/2014/main" id="{484B5173-21DF-46E5-B20F-69DEE91DCB50}"/>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5" name="Image 54">
                <a:extLst>
                  <a:ext uri="{FF2B5EF4-FFF2-40B4-BE49-F238E27FC236}">
                    <a16:creationId xmlns:a16="http://schemas.microsoft.com/office/drawing/2014/main" id="{C1888AC9-A019-4C47-A6BE-944CDE2981EA}"/>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6" name="Groupe 55">
              <a:extLst>
                <a:ext uri="{FF2B5EF4-FFF2-40B4-BE49-F238E27FC236}">
                  <a16:creationId xmlns:a16="http://schemas.microsoft.com/office/drawing/2014/main" id="{25589A92-032F-4174-892B-25C9C9B3D0D7}"/>
                </a:ext>
              </a:extLst>
            </p:cNvPr>
            <p:cNvGrpSpPr/>
            <p:nvPr/>
          </p:nvGrpSpPr>
          <p:grpSpPr>
            <a:xfrm>
              <a:off x="8965696" y="2487975"/>
              <a:ext cx="1564395" cy="1564395"/>
              <a:chOff x="7823113" y="834787"/>
              <a:chExt cx="1564395" cy="1564395"/>
            </a:xfrm>
          </p:grpSpPr>
          <p:pic>
            <p:nvPicPr>
              <p:cNvPr id="57" name="Image 56">
                <a:extLst>
                  <a:ext uri="{FF2B5EF4-FFF2-40B4-BE49-F238E27FC236}">
                    <a16:creationId xmlns:a16="http://schemas.microsoft.com/office/drawing/2014/main" id="{14F18993-C3E9-4CFE-BC05-1762BDE472A9}"/>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8" name="Image 57">
                <a:extLst>
                  <a:ext uri="{FF2B5EF4-FFF2-40B4-BE49-F238E27FC236}">
                    <a16:creationId xmlns:a16="http://schemas.microsoft.com/office/drawing/2014/main" id="{CC3F8AAC-6963-4616-9F87-43B4AD0B7C48}"/>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9" name="Groupe 58">
              <a:extLst>
                <a:ext uri="{FF2B5EF4-FFF2-40B4-BE49-F238E27FC236}">
                  <a16:creationId xmlns:a16="http://schemas.microsoft.com/office/drawing/2014/main" id="{85D4A08B-7525-4E39-BDF2-09EDE1DC2C33}"/>
                </a:ext>
              </a:extLst>
            </p:cNvPr>
            <p:cNvGrpSpPr/>
            <p:nvPr/>
          </p:nvGrpSpPr>
          <p:grpSpPr>
            <a:xfrm>
              <a:off x="7917089" y="3292913"/>
              <a:ext cx="1564395" cy="1564395"/>
              <a:chOff x="7823113" y="834787"/>
              <a:chExt cx="1564395" cy="1564395"/>
            </a:xfrm>
          </p:grpSpPr>
          <p:pic>
            <p:nvPicPr>
              <p:cNvPr id="60" name="Image 59">
                <a:extLst>
                  <a:ext uri="{FF2B5EF4-FFF2-40B4-BE49-F238E27FC236}">
                    <a16:creationId xmlns:a16="http://schemas.microsoft.com/office/drawing/2014/main" id="{DEE1653B-C8DD-4116-93A5-8FF5A24E239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1" name="Image 60">
                <a:extLst>
                  <a:ext uri="{FF2B5EF4-FFF2-40B4-BE49-F238E27FC236}">
                    <a16:creationId xmlns:a16="http://schemas.microsoft.com/office/drawing/2014/main" id="{5347DF54-7EE8-48D8-AEB2-1EDBB18BBA3F}"/>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2" name="Groupe 61">
              <a:extLst>
                <a:ext uri="{FF2B5EF4-FFF2-40B4-BE49-F238E27FC236}">
                  <a16:creationId xmlns:a16="http://schemas.microsoft.com/office/drawing/2014/main" id="{87E63E06-C40C-405D-A50F-96EB93E73011}"/>
                </a:ext>
              </a:extLst>
            </p:cNvPr>
            <p:cNvGrpSpPr/>
            <p:nvPr/>
          </p:nvGrpSpPr>
          <p:grpSpPr>
            <a:xfrm>
              <a:off x="9124622" y="3323695"/>
              <a:ext cx="1564395" cy="1564395"/>
              <a:chOff x="7823113" y="834787"/>
              <a:chExt cx="1564395" cy="1564395"/>
            </a:xfrm>
          </p:grpSpPr>
          <p:pic>
            <p:nvPicPr>
              <p:cNvPr id="63" name="Image 62">
                <a:extLst>
                  <a:ext uri="{FF2B5EF4-FFF2-40B4-BE49-F238E27FC236}">
                    <a16:creationId xmlns:a16="http://schemas.microsoft.com/office/drawing/2014/main" id="{F3EA44E9-7AA3-4AFB-B0F0-D6D1E4462F5D}"/>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4" name="Image 63">
                <a:extLst>
                  <a:ext uri="{FF2B5EF4-FFF2-40B4-BE49-F238E27FC236}">
                    <a16:creationId xmlns:a16="http://schemas.microsoft.com/office/drawing/2014/main" id="{F7955E59-6512-4F51-A446-AA6FE812592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7" name="Groupe 66">
              <a:extLst>
                <a:ext uri="{FF2B5EF4-FFF2-40B4-BE49-F238E27FC236}">
                  <a16:creationId xmlns:a16="http://schemas.microsoft.com/office/drawing/2014/main" id="{501F7D42-6929-41B0-BBC0-DE91BDDC2E23}"/>
                </a:ext>
              </a:extLst>
            </p:cNvPr>
            <p:cNvGrpSpPr/>
            <p:nvPr/>
          </p:nvGrpSpPr>
          <p:grpSpPr>
            <a:xfrm>
              <a:off x="10218913" y="1479123"/>
              <a:ext cx="1564395" cy="1564395"/>
              <a:chOff x="7823113" y="834787"/>
              <a:chExt cx="1564395" cy="1564395"/>
            </a:xfrm>
          </p:grpSpPr>
          <p:pic>
            <p:nvPicPr>
              <p:cNvPr id="68" name="Image 67">
                <a:extLst>
                  <a:ext uri="{FF2B5EF4-FFF2-40B4-BE49-F238E27FC236}">
                    <a16:creationId xmlns:a16="http://schemas.microsoft.com/office/drawing/2014/main" id="{37064E2C-6522-4AD9-A7DF-1C1823C5695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9" name="Image 68">
                <a:extLst>
                  <a:ext uri="{FF2B5EF4-FFF2-40B4-BE49-F238E27FC236}">
                    <a16:creationId xmlns:a16="http://schemas.microsoft.com/office/drawing/2014/main" id="{2A29056C-B3CF-42C7-83BA-B7425DD0565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0" name="Groupe 69">
              <a:extLst>
                <a:ext uri="{FF2B5EF4-FFF2-40B4-BE49-F238E27FC236}">
                  <a16:creationId xmlns:a16="http://schemas.microsoft.com/office/drawing/2014/main" id="{5EA7C2B7-37F4-45C4-B4D2-D82E875DCAFE}"/>
                </a:ext>
              </a:extLst>
            </p:cNvPr>
            <p:cNvGrpSpPr/>
            <p:nvPr/>
          </p:nvGrpSpPr>
          <p:grpSpPr>
            <a:xfrm>
              <a:off x="10117914" y="2314842"/>
              <a:ext cx="1564395" cy="1564395"/>
              <a:chOff x="7823113" y="834787"/>
              <a:chExt cx="1564395" cy="1564395"/>
            </a:xfrm>
          </p:grpSpPr>
          <p:pic>
            <p:nvPicPr>
              <p:cNvPr id="71" name="Image 70">
                <a:extLst>
                  <a:ext uri="{FF2B5EF4-FFF2-40B4-BE49-F238E27FC236}">
                    <a16:creationId xmlns:a16="http://schemas.microsoft.com/office/drawing/2014/main" id="{C751980F-E66B-4A07-8810-1506AE6FB87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2" name="Image 71">
                <a:extLst>
                  <a:ext uri="{FF2B5EF4-FFF2-40B4-BE49-F238E27FC236}">
                    <a16:creationId xmlns:a16="http://schemas.microsoft.com/office/drawing/2014/main" id="{216263FD-4F85-41CD-9ED5-BF214FA854C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3" name="Groupe 72">
              <a:extLst>
                <a:ext uri="{FF2B5EF4-FFF2-40B4-BE49-F238E27FC236}">
                  <a16:creationId xmlns:a16="http://schemas.microsoft.com/office/drawing/2014/main" id="{42DB5E17-54F9-47A8-8CB0-7C14ADE2B7A5}"/>
                </a:ext>
              </a:extLst>
            </p:cNvPr>
            <p:cNvGrpSpPr/>
            <p:nvPr/>
          </p:nvGrpSpPr>
          <p:grpSpPr>
            <a:xfrm>
              <a:off x="10151061" y="3132311"/>
              <a:ext cx="1564395" cy="1564395"/>
              <a:chOff x="7823113" y="834787"/>
              <a:chExt cx="1564395" cy="1564395"/>
            </a:xfrm>
          </p:grpSpPr>
          <p:pic>
            <p:nvPicPr>
              <p:cNvPr id="74" name="Image 73">
                <a:extLst>
                  <a:ext uri="{FF2B5EF4-FFF2-40B4-BE49-F238E27FC236}">
                    <a16:creationId xmlns:a16="http://schemas.microsoft.com/office/drawing/2014/main" id="{65CDFDEE-1A6E-48BB-84FA-F68318166B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5" name="Image 74">
                <a:extLst>
                  <a:ext uri="{FF2B5EF4-FFF2-40B4-BE49-F238E27FC236}">
                    <a16:creationId xmlns:a16="http://schemas.microsoft.com/office/drawing/2014/main" id="{8C4CF02F-BED2-4B64-A7DA-CD0DAD38E8FE}"/>
                  </a:ext>
                </a:extLst>
              </p:cNvPr>
              <p:cNvPicPr>
                <a:picLocks noChangeAspect="1"/>
              </p:cNvPicPr>
              <p:nvPr/>
            </p:nvPicPr>
            <p:blipFill>
              <a:blip r:embed="rId5"/>
              <a:stretch>
                <a:fillRect/>
              </a:stretch>
            </p:blipFill>
            <p:spPr>
              <a:xfrm>
                <a:off x="8368827" y="1390330"/>
                <a:ext cx="456588" cy="456588"/>
              </a:xfrm>
              <a:prstGeom prst="rect">
                <a:avLst/>
              </a:prstGeom>
            </p:spPr>
          </p:pic>
        </p:grpSp>
      </p:grpSp>
      <p:cxnSp>
        <p:nvCxnSpPr>
          <p:cNvPr id="78" name="Connecteur droit avec flèche 77">
            <a:extLst>
              <a:ext uri="{FF2B5EF4-FFF2-40B4-BE49-F238E27FC236}">
                <a16:creationId xmlns:a16="http://schemas.microsoft.com/office/drawing/2014/main" id="{DD0A9CCB-3C7D-4EEC-8AEB-C32E29D6745F}"/>
              </a:ext>
            </a:extLst>
          </p:cNvPr>
          <p:cNvCxnSpPr>
            <a:cxnSpLocks/>
            <a:stCxn id="4" idx="3"/>
          </p:cNvCxnSpPr>
          <p:nvPr/>
        </p:nvCxnSpPr>
        <p:spPr>
          <a:xfrm flipV="1">
            <a:off x="1911508" y="4044205"/>
            <a:ext cx="6207901" cy="10002"/>
          </a:xfrm>
          <a:prstGeom prst="straightConnector1">
            <a:avLst/>
          </a:prstGeom>
          <a:ln w="66675">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A3C62770-6EFB-4659-906C-CE63DB0D6F80}"/>
              </a:ext>
            </a:extLst>
          </p:cNvPr>
          <p:cNvSpPr txBox="1"/>
          <p:nvPr/>
        </p:nvSpPr>
        <p:spPr>
          <a:xfrm>
            <a:off x="3615830" y="6114261"/>
            <a:ext cx="2723438"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Lift and shift to containers</a:t>
            </a:r>
          </a:p>
        </p:txBody>
      </p:sp>
      <p:sp>
        <p:nvSpPr>
          <p:cNvPr id="81" name="ZoneTexte 80">
            <a:extLst>
              <a:ext uri="{FF2B5EF4-FFF2-40B4-BE49-F238E27FC236}">
                <a16:creationId xmlns:a16="http://schemas.microsoft.com/office/drawing/2014/main" id="{5FF94F76-AA3D-4144-B54A-FDB37D870631}"/>
              </a:ext>
            </a:extLst>
          </p:cNvPr>
          <p:cNvSpPr txBox="1"/>
          <p:nvPr/>
        </p:nvSpPr>
        <p:spPr>
          <a:xfrm>
            <a:off x="9149773" y="6129167"/>
            <a:ext cx="1442574"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Microservices</a:t>
            </a:r>
          </a:p>
        </p:txBody>
      </p:sp>
      <p:sp>
        <p:nvSpPr>
          <p:cNvPr id="82" name="ZoneTexte 81">
            <a:extLst>
              <a:ext uri="{FF2B5EF4-FFF2-40B4-BE49-F238E27FC236}">
                <a16:creationId xmlns:a16="http://schemas.microsoft.com/office/drawing/2014/main" id="{BD9B3D82-4BE1-49F1-A8B9-1ABCB2624A94}"/>
              </a:ext>
            </a:extLst>
          </p:cNvPr>
          <p:cNvSpPr txBox="1"/>
          <p:nvPr/>
        </p:nvSpPr>
        <p:spPr>
          <a:xfrm>
            <a:off x="269988" y="1508028"/>
            <a:ext cx="2418125" cy="307777"/>
          </a:xfrm>
          <a:prstGeom prst="rect">
            <a:avLst/>
          </a:prstGeom>
          <a:noFill/>
        </p:spPr>
        <p:txBody>
          <a:bodyPr wrap="square" lIns="0" tIns="0" rIns="0" bIns="0" rtlCol="0">
            <a:spAutoFit/>
          </a:bodyPr>
          <a:lstStyle/>
          <a:p>
            <a:pPr defTabSz="896094" fontAlgn="base">
              <a:spcBef>
                <a:spcPct val="0"/>
              </a:spcBef>
              <a:spcAft>
                <a:spcPct val="0"/>
              </a:spcAft>
            </a:pPr>
            <a:r>
              <a:rPr lang="en-CA" sz="2000" b="1" cap="small" dirty="0">
                <a:gradFill>
                  <a:gsLst>
                    <a:gs pos="3247">
                      <a:srgbClr val="0078D7"/>
                    </a:gs>
                    <a:gs pos="25664">
                      <a:srgbClr val="0078D7"/>
                    </a:gs>
                  </a:gsLst>
                  <a:lin ang="5400000" scaled="0"/>
                </a:gradFill>
                <a:cs typeface="Segoe UI Semibold" panose="020B0702040204020203" pitchFamily="34" charset="0"/>
              </a:rPr>
              <a:t>&lt;On-premises&gt;</a:t>
            </a:r>
            <a:endParaRPr lang="en-CA" sz="2000" b="1" dirty="0">
              <a:gradFill>
                <a:gsLst>
                  <a:gs pos="3247">
                    <a:srgbClr val="0078D7"/>
                  </a:gs>
                  <a:gs pos="25664">
                    <a:srgbClr val="0078D7"/>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FFCD423-4A73-4834-BE19-ACE2A439A233}"/>
              </a:ext>
            </a:extLst>
          </p:cNvPr>
          <p:cNvSpPr/>
          <p:nvPr/>
        </p:nvSpPr>
        <p:spPr>
          <a:xfrm>
            <a:off x="3803802" y="1502672"/>
            <a:ext cx="1123834" cy="369332"/>
          </a:xfrm>
          <a:prstGeom prst="rect">
            <a:avLst/>
          </a:prstGeom>
        </p:spPr>
        <p:txBody>
          <a:bodyPr wrap="none">
            <a:spAutoFit/>
          </a:bodyPr>
          <a:lstStyle/>
          <a:p>
            <a:pPr defTabSz="896094" fontAlgn="base">
              <a:spcBef>
                <a:spcPct val="0"/>
              </a:spcBef>
              <a:spcAft>
                <a:spcPct val="0"/>
              </a:spcAft>
            </a:pPr>
            <a:r>
              <a:rPr lang="fr-CA" b="1" cap="small" dirty="0">
                <a:gradFill>
                  <a:gsLst>
                    <a:gs pos="3247">
                      <a:srgbClr val="0078D7"/>
                    </a:gs>
                    <a:gs pos="25664">
                      <a:srgbClr val="0078D7"/>
                    </a:gs>
                  </a:gsLst>
                  <a:lin ang="5400000" scaled="0"/>
                </a:gradFill>
                <a:cs typeface="Segoe UI Semibold" panose="020B0702040204020203" pitchFamily="34" charset="0"/>
              </a:rPr>
              <a:t>&lt;Re-host&gt;</a:t>
            </a:r>
            <a:endParaRPr lang="fr-CA" b="1" dirty="0">
              <a:gradFill>
                <a:gsLst>
                  <a:gs pos="3247">
                    <a:srgbClr val="0078D7"/>
                  </a:gs>
                  <a:gs pos="25664">
                    <a:srgbClr val="0078D7"/>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62A3D805-13E6-4C3A-9048-0BA5FC700D29}"/>
              </a:ext>
            </a:extLst>
          </p:cNvPr>
          <p:cNvSpPr/>
          <p:nvPr/>
        </p:nvSpPr>
        <p:spPr>
          <a:xfrm>
            <a:off x="8618149" y="1502672"/>
            <a:ext cx="1842236"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&lt;Re-architecting&gt;</a:t>
            </a:r>
          </a:p>
        </p:txBody>
      </p:sp>
      <p:sp>
        <p:nvSpPr>
          <p:cNvPr id="85" name="Rectangle 84">
            <a:extLst>
              <a:ext uri="{FF2B5EF4-FFF2-40B4-BE49-F238E27FC236}">
                <a16:creationId xmlns:a16="http://schemas.microsoft.com/office/drawing/2014/main" id="{149F2A3D-891B-46EB-BDEE-ABD832CBC173}"/>
              </a:ext>
            </a:extLst>
          </p:cNvPr>
          <p:cNvSpPr/>
          <p:nvPr/>
        </p:nvSpPr>
        <p:spPr>
          <a:xfrm>
            <a:off x="4963039" y="1502672"/>
            <a:ext cx="1565557"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a:t>
            </a:r>
            <a:r>
              <a:rPr lang="fr-CA" b="1" i="1" cap="small" dirty="0">
                <a:gradFill>
                  <a:gsLst>
                    <a:gs pos="3247">
                      <a:srgbClr val="0078D7"/>
                    </a:gs>
                    <a:gs pos="25664">
                      <a:srgbClr val="0078D7"/>
                    </a:gs>
                  </a:gsLst>
                  <a:lin ang="5400000" scaled="0"/>
                </a:gradFill>
                <a:cs typeface="Segoe UI Semibold" panose="020B0702040204020203" pitchFamily="34" charset="0"/>
              </a:rPr>
              <a:t>re-factoring</a:t>
            </a:r>
            <a:r>
              <a:rPr lang="en-US" b="1" cap="small" dirty="0">
                <a:gradFill>
                  <a:gsLst>
                    <a:gs pos="3247">
                      <a:srgbClr val="0078D7"/>
                    </a:gs>
                    <a:gs pos="25664">
                      <a:srgbClr val="0078D7"/>
                    </a:gs>
                  </a:gsLst>
                  <a:lin ang="5400000" scaled="0"/>
                </a:gradFill>
                <a:cs typeface="Segoe UI Semibold" panose="020B0702040204020203" pitchFamily="34" charset="0"/>
              </a:rPr>
              <a:t>&gt;</a:t>
            </a:r>
          </a:p>
        </p:txBody>
      </p:sp>
      <p:sp>
        <p:nvSpPr>
          <p:cNvPr id="3" name="Espace réservé du numéro de diapositive 2">
            <a:extLst>
              <a:ext uri="{FF2B5EF4-FFF2-40B4-BE49-F238E27FC236}">
                <a16:creationId xmlns:a16="http://schemas.microsoft.com/office/drawing/2014/main" id="{4B7C3466-47BC-43CD-BC46-BAFB75A332B5}"/>
              </a:ext>
            </a:extLst>
          </p:cNvPr>
          <p:cNvSpPr>
            <a:spLocks noGrp="1"/>
          </p:cNvSpPr>
          <p:nvPr>
            <p:ph type="sldNum" sz="quarter" idx="12"/>
          </p:nvPr>
        </p:nvSpPr>
        <p:spPr/>
        <p:txBody>
          <a:bodyPr/>
          <a:lstStyle/>
          <a:p>
            <a:fld id="{0EFDBB62-51A6-458B-9095-D34BA3CCCFDF}" type="slidenum">
              <a:rPr lang="en-CA" smtClean="0"/>
              <a:t>35</a:t>
            </a:fld>
            <a:endParaRPr lang="en-CA"/>
          </a:p>
        </p:txBody>
      </p:sp>
    </p:spTree>
    <p:extLst>
      <p:ext uri="{BB962C8B-B14F-4D97-AF65-F5344CB8AC3E}">
        <p14:creationId xmlns:p14="http://schemas.microsoft.com/office/powerpoint/2010/main" val="3553061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D9A4A-70E1-4BBB-93EE-6F10382C0847}"/>
              </a:ext>
            </a:extLst>
          </p:cNvPr>
          <p:cNvSpPr>
            <a:spLocks noGrp="1"/>
          </p:cNvSpPr>
          <p:nvPr>
            <p:ph type="title"/>
          </p:nvPr>
        </p:nvSpPr>
        <p:spPr>
          <a:xfrm>
            <a:off x="568047" y="2084172"/>
            <a:ext cx="11354714" cy="2139688"/>
          </a:xfrm>
        </p:spPr>
        <p:txBody>
          <a:bodyPr/>
          <a:lstStyle/>
          <a:p>
            <a:r>
              <a:rPr lang="en-US" dirty="0"/>
              <a:t>Build and execute Docker container in Service Fabric</a:t>
            </a:r>
            <a:endParaRPr lang="en-CA" dirty="0"/>
          </a:p>
        </p:txBody>
      </p:sp>
    </p:spTree>
    <p:extLst>
      <p:ext uri="{BB962C8B-B14F-4D97-AF65-F5344CB8AC3E}">
        <p14:creationId xmlns:p14="http://schemas.microsoft.com/office/powerpoint/2010/main" val="7823598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D44F5C9-D7F2-4E1A-8C11-99F3B8F9516D}"/>
              </a:ext>
            </a:extLst>
          </p:cNvPr>
          <p:cNvSpPr>
            <a:spLocks noGrp="1"/>
          </p:cNvSpPr>
          <p:nvPr>
            <p:ph type="title"/>
          </p:nvPr>
        </p:nvSpPr>
        <p:spPr/>
        <p:txBody>
          <a:bodyPr/>
          <a:lstStyle/>
          <a:p>
            <a:r>
              <a:rPr lang="en-US" dirty="0"/>
              <a:t>Stateless Services and Stateful Services </a:t>
            </a:r>
            <a:endParaRPr lang="en-CA" dirty="0"/>
          </a:p>
        </p:txBody>
      </p:sp>
      <p:sp>
        <p:nvSpPr>
          <p:cNvPr id="4" name="Espace réservé du texte 3">
            <a:extLst>
              <a:ext uri="{FF2B5EF4-FFF2-40B4-BE49-F238E27FC236}">
                <a16:creationId xmlns:a16="http://schemas.microsoft.com/office/drawing/2014/main" id="{2FBAF6CA-20D1-4237-AFC2-06A12115DD84}"/>
              </a:ext>
            </a:extLst>
          </p:cNvPr>
          <p:cNvSpPr>
            <a:spLocks noGrp="1"/>
          </p:cNvSpPr>
          <p:nvPr>
            <p:ph type="body" sz="quarter" idx="10"/>
          </p:nvPr>
        </p:nvSpPr>
        <p:spPr>
          <a:xfrm>
            <a:off x="586390" y="1434370"/>
            <a:ext cx="11018520" cy="2287806"/>
          </a:xfrm>
        </p:spPr>
        <p:txBody>
          <a:bodyPr/>
          <a:lstStyle/>
          <a:p>
            <a:r>
              <a:rPr lang="en-US" dirty="0"/>
              <a:t>Stateless Services - no state is maintained in the service. </a:t>
            </a:r>
            <a:r>
              <a:rPr lang="en-US" dirty="0">
                <a:sym typeface="Wingdings" panose="05000000000000000000" pitchFamily="2" charset="2"/>
              </a:rPr>
              <a:t> Covered in this session</a:t>
            </a:r>
          </a:p>
          <a:p>
            <a:r>
              <a:rPr lang="en-US" dirty="0"/>
              <a:t>Stateful Services  - state is stored with the service. </a:t>
            </a:r>
            <a:r>
              <a:rPr lang="en-US" dirty="0">
                <a:sym typeface="Wingdings" panose="05000000000000000000" pitchFamily="2" charset="2"/>
              </a:rPr>
              <a:t>Not Covered in this session.</a:t>
            </a:r>
          </a:p>
          <a:p>
            <a:endParaRPr lang="en-CA" dirty="0"/>
          </a:p>
        </p:txBody>
      </p:sp>
      <p:pic>
        <p:nvPicPr>
          <p:cNvPr id="5" name="Image 4">
            <a:extLst>
              <a:ext uri="{FF2B5EF4-FFF2-40B4-BE49-F238E27FC236}">
                <a16:creationId xmlns:a16="http://schemas.microsoft.com/office/drawing/2014/main" id="{596B7D63-086E-472F-833C-D680D1E5941E}"/>
              </a:ext>
            </a:extLst>
          </p:cNvPr>
          <p:cNvPicPr>
            <a:picLocks noChangeAspect="1"/>
          </p:cNvPicPr>
          <p:nvPr/>
        </p:nvPicPr>
        <p:blipFill>
          <a:blip r:embed="rId3"/>
          <a:stretch>
            <a:fillRect/>
          </a:stretch>
        </p:blipFill>
        <p:spPr>
          <a:xfrm>
            <a:off x="1868556" y="2760506"/>
            <a:ext cx="4558067" cy="4061826"/>
          </a:xfrm>
          <a:prstGeom prst="rect">
            <a:avLst/>
          </a:prstGeom>
        </p:spPr>
      </p:pic>
      <p:pic>
        <p:nvPicPr>
          <p:cNvPr id="7" name="Image 6">
            <a:extLst>
              <a:ext uri="{FF2B5EF4-FFF2-40B4-BE49-F238E27FC236}">
                <a16:creationId xmlns:a16="http://schemas.microsoft.com/office/drawing/2014/main" id="{AE2CCFD3-14D1-4A25-A231-74215EBB1209}"/>
              </a:ext>
            </a:extLst>
          </p:cNvPr>
          <p:cNvPicPr>
            <a:picLocks noChangeAspect="1"/>
          </p:cNvPicPr>
          <p:nvPr/>
        </p:nvPicPr>
        <p:blipFill>
          <a:blip r:embed="rId4"/>
          <a:stretch>
            <a:fillRect/>
          </a:stretch>
        </p:blipFill>
        <p:spPr>
          <a:xfrm>
            <a:off x="6653215" y="3056146"/>
            <a:ext cx="5538785" cy="3692523"/>
          </a:xfrm>
          <a:prstGeom prst="rect">
            <a:avLst/>
          </a:prstGeom>
        </p:spPr>
      </p:pic>
      <p:sp>
        <p:nvSpPr>
          <p:cNvPr id="8" name="ZoneTexte 7">
            <a:extLst>
              <a:ext uri="{FF2B5EF4-FFF2-40B4-BE49-F238E27FC236}">
                <a16:creationId xmlns:a16="http://schemas.microsoft.com/office/drawing/2014/main" id="{DF641CD7-D38B-4CD4-B029-306C4B49975D}"/>
              </a:ext>
            </a:extLst>
          </p:cNvPr>
          <p:cNvSpPr txBox="1"/>
          <p:nvPr/>
        </p:nvSpPr>
        <p:spPr>
          <a:xfrm>
            <a:off x="8746434" y="6564003"/>
            <a:ext cx="1722587" cy="369332"/>
          </a:xfrm>
          <a:prstGeom prst="rect">
            <a:avLst/>
          </a:prstGeom>
          <a:noFill/>
        </p:spPr>
        <p:txBody>
          <a:bodyPr wrap="none" rtlCol="0">
            <a:spAutoFit/>
          </a:bodyPr>
          <a:lstStyle/>
          <a:p>
            <a:r>
              <a:rPr lang="en-CA"/>
              <a:t>Stateful Services</a:t>
            </a:r>
            <a:endParaRPr lang="en-CA" dirty="0"/>
          </a:p>
        </p:txBody>
      </p:sp>
      <p:sp>
        <p:nvSpPr>
          <p:cNvPr id="9" name="ZoneTexte 8">
            <a:extLst>
              <a:ext uri="{FF2B5EF4-FFF2-40B4-BE49-F238E27FC236}">
                <a16:creationId xmlns:a16="http://schemas.microsoft.com/office/drawing/2014/main" id="{7572AB74-8DBC-4E0D-A0D2-0EB77600A1F2}"/>
              </a:ext>
            </a:extLst>
          </p:cNvPr>
          <p:cNvSpPr txBox="1"/>
          <p:nvPr/>
        </p:nvSpPr>
        <p:spPr>
          <a:xfrm>
            <a:off x="3069108" y="6564003"/>
            <a:ext cx="1827231" cy="369332"/>
          </a:xfrm>
          <a:prstGeom prst="rect">
            <a:avLst/>
          </a:prstGeom>
          <a:noFill/>
        </p:spPr>
        <p:txBody>
          <a:bodyPr wrap="none" rtlCol="0">
            <a:spAutoFit/>
          </a:bodyPr>
          <a:lstStyle/>
          <a:p>
            <a:r>
              <a:rPr lang="en-CA" dirty="0"/>
              <a:t>Stateless Services</a:t>
            </a:r>
          </a:p>
        </p:txBody>
      </p:sp>
    </p:spTree>
    <p:extLst>
      <p:ext uri="{BB962C8B-B14F-4D97-AF65-F5344CB8AC3E}">
        <p14:creationId xmlns:p14="http://schemas.microsoft.com/office/powerpoint/2010/main" val="36220228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F6E7C-A3E6-4D21-B070-D7A4EC9471CB}"/>
              </a:ext>
            </a:extLst>
          </p:cNvPr>
          <p:cNvSpPr>
            <a:spLocks noGrp="1"/>
          </p:cNvSpPr>
          <p:nvPr>
            <p:ph type="title"/>
          </p:nvPr>
        </p:nvSpPr>
        <p:spPr/>
        <p:txBody>
          <a:bodyPr/>
          <a:lstStyle/>
          <a:p>
            <a:r>
              <a:rPr lang="fr-CA" dirty="0"/>
              <a:t>Conclusion</a:t>
            </a:r>
            <a:endParaRPr lang="en-CA" dirty="0"/>
          </a:p>
        </p:txBody>
      </p:sp>
      <p:sp>
        <p:nvSpPr>
          <p:cNvPr id="5" name="Espace réservé du texte 4">
            <a:extLst>
              <a:ext uri="{FF2B5EF4-FFF2-40B4-BE49-F238E27FC236}">
                <a16:creationId xmlns:a16="http://schemas.microsoft.com/office/drawing/2014/main" id="{8EE69957-61ED-4B69-81CF-074E6BB14AF6}"/>
              </a:ext>
            </a:extLst>
          </p:cNvPr>
          <p:cNvSpPr>
            <a:spLocks noGrp="1"/>
          </p:cNvSpPr>
          <p:nvPr>
            <p:ph type="body" sz="quarter" idx="10"/>
          </p:nvPr>
        </p:nvSpPr>
        <p:spPr>
          <a:xfrm>
            <a:off x="586390" y="1434370"/>
            <a:ext cx="11018520" cy="5319918"/>
          </a:xfrm>
        </p:spPr>
        <p:txBody>
          <a:bodyPr/>
          <a:lstStyle/>
          <a:p>
            <a:r>
              <a:rPr lang="en-US" dirty="0"/>
              <a:t>Microservices Overview</a:t>
            </a:r>
          </a:p>
          <a:p>
            <a:r>
              <a:rPr lang="en-US" dirty="0"/>
              <a:t>Introduction to Service Fabric and architecture</a:t>
            </a:r>
          </a:p>
          <a:p>
            <a:r>
              <a:rPr lang="en-US" dirty="0"/>
              <a:t>Prepare the environment</a:t>
            </a:r>
          </a:p>
          <a:p>
            <a:r>
              <a:rPr lang="en-US" dirty="0"/>
              <a:t>Demo: </a:t>
            </a:r>
          </a:p>
          <a:p>
            <a:pPr marL="571500" lvl="1" indent="-342900">
              <a:buFont typeface="Wingdings" panose="05000000000000000000" pitchFamily="2" charset="2"/>
              <a:buChar char="ü"/>
            </a:pPr>
            <a:r>
              <a:rPr lang="en-US" dirty="0"/>
              <a:t>	Set up a local service Fabric Cluster</a:t>
            </a:r>
          </a:p>
          <a:p>
            <a:pPr marL="571500" lvl="1" indent="-342900">
              <a:buFont typeface="Wingdings" panose="05000000000000000000" pitchFamily="2" charset="2"/>
              <a:buChar char="ü"/>
            </a:pPr>
            <a:r>
              <a:rPr lang="en-US" dirty="0"/>
              <a:t>	Create a Service Fabric using Visual Studio</a:t>
            </a:r>
          </a:p>
          <a:p>
            <a:pPr marL="571500" lvl="1" indent="-342900">
              <a:buFont typeface="Wingdings" panose="05000000000000000000" pitchFamily="2" charset="2"/>
              <a:buChar char="ü"/>
            </a:pPr>
            <a:r>
              <a:rPr lang="en-US" dirty="0"/>
              <a:t>	Publish a Service Fabric in Visual Studio</a:t>
            </a:r>
          </a:p>
          <a:p>
            <a:pPr marL="571500" lvl="1" indent="-342900">
              <a:buFont typeface="Wingdings" panose="05000000000000000000" pitchFamily="2" charset="2"/>
              <a:buChar char="ü"/>
            </a:pPr>
            <a:r>
              <a:rPr lang="en-US" dirty="0"/>
              <a:t>	Overview Monitoring and diagnostics</a:t>
            </a:r>
          </a:p>
          <a:p>
            <a:pPr marL="571500" lvl="1" indent="-342900">
              <a:buFont typeface="Wingdings" panose="05000000000000000000" pitchFamily="2" charset="2"/>
              <a:buChar char="ü"/>
            </a:pPr>
            <a:r>
              <a:rPr lang="en-US" dirty="0"/>
              <a:t>	Build a .NET Service Fabric application</a:t>
            </a:r>
          </a:p>
          <a:p>
            <a:pPr marL="571500" lvl="1" indent="-342900">
              <a:buFont typeface="Wingdings" panose="05000000000000000000" pitchFamily="2" charset="2"/>
              <a:buChar char="ü"/>
            </a:pPr>
            <a:r>
              <a:rPr lang="en-US" dirty="0"/>
              <a:t>	Deploy a Service Fabric application to a cluster in Azure</a:t>
            </a:r>
          </a:p>
          <a:p>
            <a:pPr marL="571500" lvl="1" indent="-342900">
              <a:buFont typeface="Wingdings" panose="05000000000000000000" pitchFamily="2" charset="2"/>
              <a:buChar char="ü"/>
            </a:pPr>
            <a:r>
              <a:rPr lang="en-US" dirty="0"/>
              <a:t>	Build and execute Docker container in Service Fabric</a:t>
            </a:r>
          </a:p>
          <a:p>
            <a:r>
              <a:rPr lang="en-US" dirty="0"/>
              <a:t>	</a:t>
            </a:r>
          </a:p>
        </p:txBody>
      </p:sp>
    </p:spTree>
    <p:extLst>
      <p:ext uri="{BB962C8B-B14F-4D97-AF65-F5344CB8AC3E}">
        <p14:creationId xmlns:p14="http://schemas.microsoft.com/office/powerpoint/2010/main" val="12315509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5ABE4-99E9-40A3-8C82-2DCF2A9F4E71}"/>
              </a:ext>
            </a:extLst>
          </p:cNvPr>
          <p:cNvSpPr>
            <a:spLocks noGrp="1"/>
          </p:cNvSpPr>
          <p:nvPr>
            <p:ph type="title"/>
          </p:nvPr>
        </p:nvSpPr>
        <p:spPr/>
        <p:txBody>
          <a:bodyPr/>
          <a:lstStyle/>
          <a:p>
            <a:r>
              <a:rPr lang="en-US" dirty="0"/>
              <a:t>References</a:t>
            </a:r>
          </a:p>
        </p:txBody>
      </p:sp>
      <p:sp>
        <p:nvSpPr>
          <p:cNvPr id="3" name="Espace réservé du texte 2">
            <a:extLst>
              <a:ext uri="{FF2B5EF4-FFF2-40B4-BE49-F238E27FC236}">
                <a16:creationId xmlns:a16="http://schemas.microsoft.com/office/drawing/2014/main" id="{A8E461D5-62BD-43C0-84A0-90EB426561B1}"/>
              </a:ext>
            </a:extLst>
          </p:cNvPr>
          <p:cNvSpPr>
            <a:spLocks noGrp="1"/>
          </p:cNvSpPr>
          <p:nvPr>
            <p:ph type="body" sz="quarter" idx="10"/>
          </p:nvPr>
        </p:nvSpPr>
        <p:spPr>
          <a:xfrm>
            <a:off x="586390" y="1434370"/>
            <a:ext cx="11018520" cy="4223720"/>
          </a:xfrm>
        </p:spPr>
        <p:txBody>
          <a:bodyPr/>
          <a:lstStyle/>
          <a:p>
            <a:r>
              <a:rPr lang="en-CA" dirty="0">
                <a:hlinkClick r:id="rId3"/>
              </a:rPr>
              <a:t>https://www.linkedin.com/learning/l-essentiel-d-azure-service-fabric/</a:t>
            </a:r>
            <a:endParaRPr lang="en-CA" dirty="0">
              <a:hlinkClick r:id="rId4"/>
            </a:endParaRPr>
          </a:p>
          <a:p>
            <a:r>
              <a:rPr lang="en-CA" dirty="0">
                <a:hlinkClick r:id="rId5"/>
              </a:rPr>
              <a:t>https://docs.microsoft.com/en-us/azure/service-fabric/service-fabric-tutorial-deploy-app-to-party-cluster</a:t>
            </a:r>
            <a:endParaRPr lang="en-CA" dirty="0"/>
          </a:p>
          <a:p>
            <a:r>
              <a:rPr lang="en-CA" dirty="0">
                <a:hlinkClick r:id="rId6"/>
              </a:rPr>
              <a:t>https://docs.microsoft.com/en-us/azure/service-fabric/service-fabric-tutorial-monitoring-aspnet</a:t>
            </a:r>
            <a:endParaRPr lang="en-CA" dirty="0">
              <a:hlinkClick r:id="rId7"/>
            </a:endParaRPr>
          </a:p>
          <a:p>
            <a:r>
              <a:rPr lang="en-CA" dirty="0">
                <a:hlinkClick r:id="rId7"/>
              </a:rPr>
              <a:t>https://docs.microsoft.com/en-us/azure/service-fabric/service-fabric-overview</a:t>
            </a:r>
            <a:endParaRPr lang="en-CA" dirty="0">
              <a:hlinkClick r:id="rId8"/>
            </a:endParaRPr>
          </a:p>
          <a:p>
            <a:r>
              <a:rPr lang="en-CA" dirty="0">
                <a:hlinkClick r:id="rId8"/>
              </a:rPr>
              <a:t>https://www.jamessturtevant.com/posts/Service-Fabric-Service-Types/</a:t>
            </a:r>
            <a:endParaRPr lang="en-CA" dirty="0"/>
          </a:p>
          <a:p>
            <a:endParaRPr lang="en-CA" dirty="0"/>
          </a:p>
        </p:txBody>
      </p:sp>
    </p:spTree>
    <p:extLst>
      <p:ext uri="{BB962C8B-B14F-4D97-AF65-F5344CB8AC3E}">
        <p14:creationId xmlns:p14="http://schemas.microsoft.com/office/powerpoint/2010/main" val="1439143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190520"/>
            <a:ext cx="10053287" cy="1828193"/>
          </a:xfrm>
        </p:spPr>
        <p:txBody>
          <a:bodyPr/>
          <a:lstStyle/>
          <a:p>
            <a:r>
              <a:rPr lang="en-US" sz="6600" dirty="0"/>
              <a:t>Monolithic vs Microservices Architecture</a:t>
            </a:r>
          </a:p>
        </p:txBody>
      </p:sp>
    </p:spTree>
    <p:extLst>
      <p:ext uri="{BB962C8B-B14F-4D97-AF65-F5344CB8AC3E}">
        <p14:creationId xmlns:p14="http://schemas.microsoft.com/office/powerpoint/2010/main" val="20275565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8B128A2-4FB3-4209-9234-98907129C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386" y="2682250"/>
            <a:ext cx="4030330" cy="169914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FCB8BE-58B7-4F35-9B85-42BB7E1ADB9C}"/>
              </a:ext>
            </a:extLst>
          </p:cNvPr>
          <p:cNvSpPr/>
          <p:nvPr/>
        </p:nvSpPr>
        <p:spPr>
          <a:xfrm>
            <a:off x="5974813" y="3244334"/>
            <a:ext cx="3596570" cy="369332"/>
          </a:xfrm>
          <a:prstGeom prst="rect">
            <a:avLst/>
          </a:prstGeom>
        </p:spPr>
        <p:txBody>
          <a:bodyPr wrap="square">
            <a:spAutoFit/>
          </a:bodyPr>
          <a:lstStyle/>
          <a:p>
            <a:r>
              <a:rPr lang="en-CA" b="0" i="0" dirty="0">
                <a:effectLst/>
                <a:latin typeface="Times New Roman" panose="02020603050405020304" pitchFamily="18" charset="0"/>
              </a:rPr>
              <a:t> </a:t>
            </a:r>
            <a:endParaRPr lang="en-CA" dirty="0"/>
          </a:p>
        </p:txBody>
      </p:sp>
      <p:sp>
        <p:nvSpPr>
          <p:cNvPr id="7" name="Rectangle 6">
            <a:extLst>
              <a:ext uri="{FF2B5EF4-FFF2-40B4-BE49-F238E27FC236}">
                <a16:creationId xmlns:a16="http://schemas.microsoft.com/office/drawing/2014/main" id="{D00704F2-42DD-4919-99EF-CA01B2DCF4E0}"/>
              </a:ext>
            </a:extLst>
          </p:cNvPr>
          <p:cNvSpPr/>
          <p:nvPr/>
        </p:nvSpPr>
        <p:spPr>
          <a:xfrm>
            <a:off x="5618543" y="4592502"/>
            <a:ext cx="2797864" cy="1862048"/>
          </a:xfrm>
          <a:prstGeom prst="rect">
            <a:avLst/>
          </a:prstGeom>
        </p:spPr>
        <p:txBody>
          <a:bodyPr wrap="square">
            <a:spAutoFit/>
          </a:bodyPr>
          <a:lstStyle/>
          <a:p>
            <a:r>
              <a:rPr lang="ar-AE" sz="11500" b="1" spc="50" dirty="0">
                <a:ln w="0"/>
                <a:solidFill>
                  <a:schemeClr val="bg2"/>
                </a:solidFill>
                <a:effectLst>
                  <a:innerShdw blurRad="63500" dist="50800" dir="13500000">
                    <a:srgbClr val="000000">
                      <a:alpha val="50000"/>
                    </a:srgbClr>
                  </a:innerShdw>
                </a:effectLst>
              </a:rPr>
              <a:t>شكرا</a:t>
            </a:r>
            <a:r>
              <a:rPr lang="ar-AE" sz="2800" b="1" spc="50" dirty="0">
                <a:ln w="0"/>
                <a:solidFill>
                  <a:schemeClr val="bg2"/>
                </a:solidFill>
                <a:effectLst>
                  <a:innerShdw blurRad="63500" dist="50800" dir="13500000">
                    <a:srgbClr val="000000">
                      <a:alpha val="50000"/>
                    </a:srgbClr>
                  </a:innerShdw>
                </a:effectLst>
              </a:rPr>
              <a:t>​</a:t>
            </a:r>
            <a:endParaRPr lang="en-CA" sz="2800" b="1" spc="50" dirty="0">
              <a:ln w="0"/>
              <a:solidFill>
                <a:schemeClr val="bg2"/>
              </a:solidFill>
              <a:effectLst>
                <a:innerShdw blurRad="63500" dist="50800" dir="13500000">
                  <a:srgbClr val="000000">
                    <a:alpha val="50000"/>
                  </a:srgbClr>
                </a:innerShdw>
              </a:effectLst>
            </a:endParaRPr>
          </a:p>
        </p:txBody>
      </p:sp>
      <p:sp>
        <p:nvSpPr>
          <p:cNvPr id="9" name="Titre 8">
            <a:extLst>
              <a:ext uri="{FF2B5EF4-FFF2-40B4-BE49-F238E27FC236}">
                <a16:creationId xmlns:a16="http://schemas.microsoft.com/office/drawing/2014/main" id="{724BA572-A5F2-41E3-9B53-44E569687423}"/>
              </a:ext>
            </a:extLst>
          </p:cNvPr>
          <p:cNvSpPr>
            <a:spLocks noGrp="1"/>
          </p:cNvSpPr>
          <p:nvPr>
            <p:ph type="title"/>
          </p:nvPr>
        </p:nvSpPr>
        <p:spPr/>
        <p:txBody>
          <a:bodyPr/>
          <a:lstStyle/>
          <a:p>
            <a:r>
              <a:rPr lang="fr-CA" dirty="0"/>
              <a:t>Hamida REBAI</a:t>
            </a:r>
            <a:endParaRPr lang="en-CA" dirty="0"/>
          </a:p>
        </p:txBody>
      </p:sp>
      <p:sp>
        <p:nvSpPr>
          <p:cNvPr id="10" name="Espace réservé du texte 9">
            <a:extLst>
              <a:ext uri="{FF2B5EF4-FFF2-40B4-BE49-F238E27FC236}">
                <a16:creationId xmlns:a16="http://schemas.microsoft.com/office/drawing/2014/main" id="{A6DAF49C-9D63-4AC4-A3AF-48ED5FF51A75}"/>
              </a:ext>
            </a:extLst>
          </p:cNvPr>
          <p:cNvSpPr>
            <a:spLocks noGrp="1"/>
          </p:cNvSpPr>
          <p:nvPr>
            <p:ph type="body" sz="quarter" idx="12"/>
          </p:nvPr>
        </p:nvSpPr>
        <p:spPr>
          <a:xfrm>
            <a:off x="585216" y="3729801"/>
            <a:ext cx="5510784" cy="1218795"/>
          </a:xfrm>
        </p:spPr>
        <p:txBody>
          <a:bodyPr/>
          <a:lstStyle/>
          <a:p>
            <a:r>
              <a:rPr lang="fr-CA" dirty="0"/>
              <a:t>Microsoft MVP</a:t>
            </a:r>
          </a:p>
          <a:p>
            <a:r>
              <a:rPr lang="fr-CA" dirty="0">
                <a:hlinkClick r:id="rId3"/>
              </a:rPr>
              <a:t>didourebai@gmail.com</a:t>
            </a:r>
            <a:endParaRPr lang="fr-CA" dirty="0"/>
          </a:p>
          <a:p>
            <a:r>
              <a:rPr lang="fr-CA" dirty="0"/>
              <a:t>@rebaihamida</a:t>
            </a:r>
          </a:p>
          <a:p>
            <a:endParaRPr lang="en-CA" dirty="0"/>
          </a:p>
        </p:txBody>
      </p:sp>
      <p:pic>
        <p:nvPicPr>
          <p:cNvPr id="3" name="Image 2">
            <a:extLst>
              <a:ext uri="{FF2B5EF4-FFF2-40B4-BE49-F238E27FC236}">
                <a16:creationId xmlns:a16="http://schemas.microsoft.com/office/drawing/2014/main" id="{C697F7EA-5961-4200-B2C3-B11693B87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3964" y="3854272"/>
            <a:ext cx="1552102" cy="2457495"/>
          </a:xfrm>
          <a:prstGeom prst="rect">
            <a:avLst/>
          </a:prstGeom>
        </p:spPr>
      </p:pic>
      <p:sp>
        <p:nvSpPr>
          <p:cNvPr id="4" name="ZoneTexte 3">
            <a:extLst>
              <a:ext uri="{FF2B5EF4-FFF2-40B4-BE49-F238E27FC236}">
                <a16:creationId xmlns:a16="http://schemas.microsoft.com/office/drawing/2014/main" id="{30077412-3ED1-4111-9CDE-4A2FAE5BD7CF}"/>
              </a:ext>
            </a:extLst>
          </p:cNvPr>
          <p:cNvSpPr txBox="1"/>
          <p:nvPr/>
        </p:nvSpPr>
        <p:spPr>
          <a:xfrm>
            <a:off x="1570275" y="4592502"/>
            <a:ext cx="3007555" cy="1862048"/>
          </a:xfrm>
          <a:prstGeom prst="rect">
            <a:avLst/>
          </a:prstGeom>
          <a:noFill/>
        </p:spPr>
        <p:txBody>
          <a:bodyPr wrap="none" rtlCol="0">
            <a:spAutoFit/>
          </a:bodyPr>
          <a:lstStyle/>
          <a:p>
            <a:r>
              <a:rPr lang="fr-CA" sz="11500" b="1" dirty="0">
                <a:solidFill>
                  <a:schemeClr val="bg1"/>
                </a:solidFill>
                <a:effectLst>
                  <a:outerShdw blurRad="38100" dist="38100" dir="2700000" algn="tl">
                    <a:srgbClr val="000000">
                      <a:alpha val="43137"/>
                    </a:srgbClr>
                  </a:outerShdw>
                </a:effectLst>
                <a:latin typeface="Edwardian Script ITC" panose="030303020407070D0804" pitchFamily="66" charset="0"/>
              </a:rPr>
              <a:t>Merci</a:t>
            </a:r>
            <a:endParaRPr lang="en-CA" sz="11500" b="1" dirty="0">
              <a:solidFill>
                <a:schemeClr val="bg1"/>
              </a:solidFill>
              <a:effectLst>
                <a:outerShdw blurRad="38100" dist="38100" dir="2700000" algn="tl">
                  <a:srgbClr val="000000">
                    <a:alpha val="43137"/>
                  </a:srgbClr>
                </a:outerShdw>
              </a:effectLst>
              <a:latin typeface="Edwardian Script ITC" panose="030303020407070D0804" pitchFamily="66" charset="0"/>
            </a:endParaRPr>
          </a:p>
        </p:txBody>
      </p:sp>
      <p:pic>
        <p:nvPicPr>
          <p:cNvPr id="2" name="Picture 12">
            <a:extLst>
              <a:ext uri="{FF2B5EF4-FFF2-40B4-BE49-F238E27FC236}">
                <a16:creationId xmlns:a16="http://schemas.microsoft.com/office/drawing/2014/main" id="{4C94FEBA-856D-4B96-9869-547AAA1D994C}"/>
              </a:ext>
            </a:extLst>
          </p:cNvPr>
          <p:cNvPicPr>
            <a:picLocks noChangeAspect="1"/>
          </p:cNvPicPr>
          <p:nvPr/>
        </p:nvPicPr>
        <p:blipFill rotWithShape="1">
          <a:blip r:embed="rId5">
            <a:extLst>
              <a:ext uri="{28A0092B-C50C-407E-A947-70E740481C1C}">
                <a14:useLocalDpi xmlns:a14="http://schemas.microsoft.com/office/drawing/2010/main" val="0"/>
              </a:ext>
            </a:extLst>
          </a:blip>
          <a:srcRect l="26598" r="27165" b="23682"/>
          <a:stretch/>
        </p:blipFill>
        <p:spPr>
          <a:xfrm>
            <a:off x="537329" y="542827"/>
            <a:ext cx="3653280" cy="1366184"/>
          </a:xfrm>
          <a:prstGeom prst="rect">
            <a:avLst/>
          </a:prstGeom>
        </p:spPr>
      </p:pic>
    </p:spTree>
    <p:extLst>
      <p:ext uri="{BB962C8B-B14F-4D97-AF65-F5344CB8AC3E}">
        <p14:creationId xmlns:p14="http://schemas.microsoft.com/office/powerpoint/2010/main" val="303252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A153E2E-6223-40DB-8871-28FC38A98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786" y="206701"/>
            <a:ext cx="9945330" cy="608420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F7AC181-C68C-4118-8AB4-82AB7D1CFD54}"/>
              </a:ext>
            </a:extLst>
          </p:cNvPr>
          <p:cNvSpPr txBox="1"/>
          <p:nvPr/>
        </p:nvSpPr>
        <p:spPr>
          <a:xfrm>
            <a:off x="5912451" y="6320261"/>
            <a:ext cx="6278322" cy="572464"/>
          </a:xfrm>
          <a:prstGeom prst="rect">
            <a:avLst/>
          </a:prstGeom>
          <a:noFill/>
        </p:spPr>
        <p:txBody>
          <a:bodyPr wrap="none" lIns="182880" tIns="146304" rIns="182880" bIns="146304" rtlCol="0">
            <a:spAutoFit/>
          </a:bodyPr>
          <a:lstStyle/>
          <a:p>
            <a:pPr>
              <a:lnSpc>
                <a:spcPct val="90000"/>
              </a:lnSpc>
              <a:spcAft>
                <a:spcPts val="600"/>
              </a:spcAft>
            </a:pPr>
            <a:r>
              <a:rPr lang="en-CA" sz="2000" dirty="0">
                <a:gradFill>
                  <a:gsLst>
                    <a:gs pos="2917">
                      <a:schemeClr val="tx1"/>
                    </a:gs>
                    <a:gs pos="30000">
                      <a:schemeClr val="tx1"/>
                    </a:gs>
                  </a:gsLst>
                  <a:lin ang="5400000" scaled="0"/>
                </a:gradFill>
              </a:rPr>
              <a:t>https://martinfowler.com/articles/microservices.html</a:t>
            </a:r>
          </a:p>
        </p:txBody>
      </p:sp>
    </p:spTree>
    <p:extLst>
      <p:ext uri="{BB962C8B-B14F-4D97-AF65-F5344CB8AC3E}">
        <p14:creationId xmlns:p14="http://schemas.microsoft.com/office/powerpoint/2010/main" val="15329284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829D6E-4DC1-4504-B2BF-628EC6891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36" y="446048"/>
            <a:ext cx="10287928" cy="6411951"/>
          </a:xfrm>
          <a:prstGeom prst="rect">
            <a:avLst/>
          </a:prstGeom>
        </p:spPr>
      </p:pic>
      <p:sp>
        <p:nvSpPr>
          <p:cNvPr id="2" name="Espace réservé du numéro de diapositive 1">
            <a:extLst>
              <a:ext uri="{FF2B5EF4-FFF2-40B4-BE49-F238E27FC236}">
                <a16:creationId xmlns:a16="http://schemas.microsoft.com/office/drawing/2014/main" id="{157AF8C1-6BFC-4AD5-AEC3-25E40E9E45D4}"/>
              </a:ext>
            </a:extLst>
          </p:cNvPr>
          <p:cNvSpPr>
            <a:spLocks noGrp="1"/>
          </p:cNvSpPr>
          <p:nvPr>
            <p:ph type="sldNum" sz="quarter" idx="12"/>
          </p:nvPr>
        </p:nvSpPr>
        <p:spPr/>
        <p:txBody>
          <a:bodyPr/>
          <a:lstStyle/>
          <a:p>
            <a:fld id="{0EFDBB62-51A6-458B-9095-D34BA3CCCFDF}" type="slidenum">
              <a:rPr lang="en-CA" smtClean="0"/>
              <a:t>6</a:t>
            </a:fld>
            <a:endParaRPr lang="en-CA"/>
          </a:p>
        </p:txBody>
      </p:sp>
    </p:spTree>
    <p:extLst>
      <p:ext uri="{BB962C8B-B14F-4D97-AF65-F5344CB8AC3E}">
        <p14:creationId xmlns:p14="http://schemas.microsoft.com/office/powerpoint/2010/main" val="3095742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C9FDB0F-6F45-4CEC-8B57-34064BB67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390292"/>
            <a:ext cx="10287000" cy="6467707"/>
          </a:xfrm>
          <a:prstGeom prst="rect">
            <a:avLst/>
          </a:prstGeom>
        </p:spPr>
      </p:pic>
      <p:sp>
        <p:nvSpPr>
          <p:cNvPr id="2" name="Espace réservé du numéro de diapositive 1">
            <a:extLst>
              <a:ext uri="{FF2B5EF4-FFF2-40B4-BE49-F238E27FC236}">
                <a16:creationId xmlns:a16="http://schemas.microsoft.com/office/drawing/2014/main" id="{4E43E59B-54BD-4453-A75B-98A4AB9E0D15}"/>
              </a:ext>
            </a:extLst>
          </p:cNvPr>
          <p:cNvSpPr>
            <a:spLocks noGrp="1"/>
          </p:cNvSpPr>
          <p:nvPr>
            <p:ph type="sldNum" sz="quarter" idx="12"/>
          </p:nvPr>
        </p:nvSpPr>
        <p:spPr/>
        <p:txBody>
          <a:bodyPr/>
          <a:lstStyle/>
          <a:p>
            <a:fld id="{0EFDBB62-51A6-458B-9095-D34BA3CCCFDF}" type="slidenum">
              <a:rPr lang="en-CA" smtClean="0"/>
              <a:t>7</a:t>
            </a:fld>
            <a:endParaRPr lang="en-CA"/>
          </a:p>
        </p:txBody>
      </p:sp>
    </p:spTree>
    <p:extLst>
      <p:ext uri="{BB962C8B-B14F-4D97-AF65-F5344CB8AC3E}">
        <p14:creationId xmlns:p14="http://schemas.microsoft.com/office/powerpoint/2010/main" val="2055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4">
            <a:extLst>
              <a:ext uri="{FF2B5EF4-FFF2-40B4-BE49-F238E27FC236}">
                <a16:creationId xmlns:a16="http://schemas.microsoft.com/office/drawing/2014/main" id="{73EC84D7-2D1E-4A35-AE9A-EC74A6D3E422}"/>
              </a:ext>
            </a:extLst>
          </p:cNvPr>
          <p:cNvCxnSpPr>
            <a:cxnSpLocks/>
          </p:cNvCxnSpPr>
          <p:nvPr/>
        </p:nvCxnSpPr>
        <p:spPr>
          <a:xfrm>
            <a:off x="6097808" y="297965"/>
            <a:ext cx="0" cy="6266348"/>
          </a:xfrm>
          <a:prstGeom prst="line">
            <a:avLst/>
          </a:prstGeom>
          <a:noFill/>
          <a:ln w="15875" cap="flat" cmpd="sng" algn="ctr">
            <a:solidFill>
              <a:sysClr val="windowText" lastClr="000000"/>
            </a:solidFill>
            <a:prstDash val="solid"/>
            <a:miter lim="800000"/>
          </a:ln>
          <a:effectLst/>
        </p:spPr>
      </p:cxnSp>
      <p:sp>
        <p:nvSpPr>
          <p:cNvPr id="5" name="Rectangle 4">
            <a:extLst>
              <a:ext uri="{FF2B5EF4-FFF2-40B4-BE49-F238E27FC236}">
                <a16:creationId xmlns:a16="http://schemas.microsoft.com/office/drawing/2014/main" id="{EC4702E1-A72D-40F0-84E5-3634C7C57E23}"/>
              </a:ext>
            </a:extLst>
          </p:cNvPr>
          <p:cNvSpPr/>
          <p:nvPr/>
        </p:nvSpPr>
        <p:spPr>
          <a:xfrm>
            <a:off x="584200" y="470392"/>
            <a:ext cx="5513607" cy="461665"/>
          </a:xfrm>
          <a:prstGeom prst="rect">
            <a:avLst/>
          </a:prstGeom>
        </p:spPr>
        <p:txBody>
          <a:bodyPr wrap="square">
            <a:spAutoFit/>
          </a:bodyPr>
          <a:lstStyle/>
          <a:p>
            <a:pPr lvl="0" defTabSz="914049">
              <a:defRPr/>
            </a:pPr>
            <a:r>
              <a:rPr lang="en-US" sz="2400" dirty="0">
                <a:gradFill>
                  <a:gsLst>
                    <a:gs pos="1250">
                      <a:srgbClr val="1A1A1A"/>
                    </a:gs>
                    <a:gs pos="100000">
                      <a:srgbClr val="1A1A1A"/>
                    </a:gs>
                  </a:gsLst>
                  <a:lin ang="5400000" scaled="0"/>
                </a:gradFill>
              </a:rPr>
              <a:t>Monolithic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application approach</a:t>
            </a:r>
          </a:p>
        </p:txBody>
      </p:sp>
      <p:sp>
        <p:nvSpPr>
          <p:cNvPr id="6" name="Rectangle 5">
            <a:extLst>
              <a:ext uri="{FF2B5EF4-FFF2-40B4-BE49-F238E27FC236}">
                <a16:creationId xmlns:a16="http://schemas.microsoft.com/office/drawing/2014/main" id="{25483A4F-B706-40DE-8EC4-2A3ABDFFDFC2}"/>
              </a:ext>
            </a:extLst>
          </p:cNvPr>
          <p:cNvSpPr/>
          <p:nvPr/>
        </p:nvSpPr>
        <p:spPr>
          <a:xfrm>
            <a:off x="6259293" y="470392"/>
            <a:ext cx="5848340" cy="46166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Microservices application approach</a:t>
            </a:r>
          </a:p>
        </p:txBody>
      </p:sp>
      <p:cxnSp>
        <p:nvCxnSpPr>
          <p:cNvPr id="32" name="Straight Arrow Connector 31">
            <a:extLst>
              <a:ext uri="{FF2B5EF4-FFF2-40B4-BE49-F238E27FC236}">
                <a16:creationId xmlns:a16="http://schemas.microsoft.com/office/drawing/2014/main" id="{06EAF2DD-2A61-4E8E-ABF8-9CF527684B5F}"/>
              </a:ext>
            </a:extLst>
          </p:cNvPr>
          <p:cNvCxnSpPr>
            <a:cxnSpLocks/>
          </p:cNvCxnSpPr>
          <p:nvPr/>
        </p:nvCxnSpPr>
        <p:spPr>
          <a:xfrm flipV="1">
            <a:off x="2710197" y="2560989"/>
            <a:ext cx="0" cy="296320"/>
          </a:xfrm>
          <a:prstGeom prst="straightConnector1">
            <a:avLst/>
          </a:prstGeom>
          <a:noFill/>
          <a:ln w="12700" cap="flat" cmpd="sng" algn="ctr">
            <a:solidFill>
              <a:srgbClr val="000000"/>
            </a:solidFill>
            <a:prstDash val="solid"/>
            <a:miter lim="800000"/>
            <a:tailEnd type="triangle"/>
          </a:ln>
          <a:effectLst/>
        </p:spPr>
      </p:cxnSp>
      <p:cxnSp>
        <p:nvCxnSpPr>
          <p:cNvPr id="33" name="Straight Arrow Connector 117">
            <a:extLst>
              <a:ext uri="{FF2B5EF4-FFF2-40B4-BE49-F238E27FC236}">
                <a16:creationId xmlns:a16="http://schemas.microsoft.com/office/drawing/2014/main" id="{34CF1E89-3604-48BE-9B3B-A5533E7CC5D3}"/>
              </a:ext>
            </a:extLst>
          </p:cNvPr>
          <p:cNvCxnSpPr>
            <a:cxnSpLocks/>
          </p:cNvCxnSpPr>
          <p:nvPr/>
        </p:nvCxnSpPr>
        <p:spPr>
          <a:xfrm flipV="1">
            <a:off x="2710197" y="3429000"/>
            <a:ext cx="25015" cy="1445071"/>
          </a:xfrm>
          <a:prstGeom prst="straightConnector1">
            <a:avLst/>
          </a:prstGeom>
          <a:noFill/>
          <a:ln w="12700" cap="flat" cmpd="sng" algn="ctr">
            <a:solidFill>
              <a:schemeClr val="bg1">
                <a:lumMod val="50000"/>
              </a:schemeClr>
            </a:solidFill>
            <a:prstDash val="solid"/>
            <a:miter lim="800000"/>
            <a:tailEnd type="triangle"/>
          </a:ln>
          <a:effectLst/>
        </p:spPr>
      </p:cxnSp>
      <p:sp>
        <p:nvSpPr>
          <p:cNvPr id="34" name="Rectangle 33">
            <a:extLst>
              <a:ext uri="{FF2B5EF4-FFF2-40B4-BE49-F238E27FC236}">
                <a16:creationId xmlns:a16="http://schemas.microsoft.com/office/drawing/2014/main" id="{8F6B670E-2B2E-4FB6-8FD3-3B48E7AE2286}"/>
              </a:ext>
            </a:extLst>
          </p:cNvPr>
          <p:cNvSpPr/>
          <p:nvPr/>
        </p:nvSpPr>
        <p:spPr>
          <a:xfrm>
            <a:off x="3295762" y="5216677"/>
            <a:ext cx="1265460" cy="64633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 DB</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or</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p:txBody>
      </p:sp>
      <p:cxnSp>
        <p:nvCxnSpPr>
          <p:cNvPr id="36" name="Straight Arrow Connector 199">
            <a:extLst>
              <a:ext uri="{FF2B5EF4-FFF2-40B4-BE49-F238E27FC236}">
                <a16:creationId xmlns:a16="http://schemas.microsoft.com/office/drawing/2014/main" id="{AD9ED26C-84A5-416C-A1BD-4B92872DD2E7}"/>
              </a:ext>
            </a:extLst>
          </p:cNvPr>
          <p:cNvCxnSpPr>
            <a:cxnSpLocks/>
          </p:cNvCxnSpPr>
          <p:nvPr/>
        </p:nvCxnSpPr>
        <p:spPr>
          <a:xfrm flipV="1">
            <a:off x="2710197" y="2560989"/>
            <a:ext cx="1518374" cy="296320"/>
          </a:xfrm>
          <a:prstGeom prst="straightConnector1">
            <a:avLst/>
          </a:prstGeom>
          <a:noFill/>
          <a:ln w="12700" cap="flat" cmpd="sng" algn="ctr">
            <a:solidFill>
              <a:srgbClr val="000000"/>
            </a:solidFill>
            <a:prstDash val="solid"/>
            <a:miter lim="800000"/>
            <a:tailEnd type="triangle"/>
          </a:ln>
          <a:effectLst/>
        </p:spPr>
      </p:cxnSp>
      <p:sp>
        <p:nvSpPr>
          <p:cNvPr id="44" name="Rectangle 43">
            <a:extLst>
              <a:ext uri="{FF2B5EF4-FFF2-40B4-BE49-F238E27FC236}">
                <a16:creationId xmlns:a16="http://schemas.microsoft.com/office/drawing/2014/main" id="{CD22C68C-EDC3-4EA1-A2A6-1B3A2E85E173}"/>
              </a:ext>
            </a:extLst>
          </p:cNvPr>
          <p:cNvSpPr/>
          <p:nvPr/>
        </p:nvSpPr>
        <p:spPr>
          <a:xfrm>
            <a:off x="274652" y="1738186"/>
            <a:ext cx="1580076"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Presentation Layer</a:t>
            </a:r>
          </a:p>
        </p:txBody>
      </p:sp>
      <p:sp>
        <p:nvSpPr>
          <p:cNvPr id="67" name="Rectangle 66">
            <a:extLst>
              <a:ext uri="{FF2B5EF4-FFF2-40B4-BE49-F238E27FC236}">
                <a16:creationId xmlns:a16="http://schemas.microsoft.com/office/drawing/2014/main" id="{BA145876-F540-40B8-875A-275A33948F7C}"/>
              </a:ext>
            </a:extLst>
          </p:cNvPr>
          <p:cNvSpPr/>
          <p:nvPr/>
        </p:nvSpPr>
        <p:spPr>
          <a:xfrm>
            <a:off x="265903" y="2942875"/>
            <a:ext cx="1509087"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Services tier</a:t>
            </a:r>
          </a:p>
        </p:txBody>
      </p:sp>
      <p:sp>
        <p:nvSpPr>
          <p:cNvPr id="80" name="Rectangle 79">
            <a:extLst>
              <a:ext uri="{FF2B5EF4-FFF2-40B4-BE49-F238E27FC236}">
                <a16:creationId xmlns:a16="http://schemas.microsoft.com/office/drawing/2014/main" id="{36E04407-7E04-4218-A408-BE6F3F15CEE5}"/>
              </a:ext>
            </a:extLst>
          </p:cNvPr>
          <p:cNvSpPr/>
          <p:nvPr/>
        </p:nvSpPr>
        <p:spPr>
          <a:xfrm>
            <a:off x="81023" y="5520522"/>
            <a:ext cx="1800045"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Database access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1DD877AA-02CE-4FA5-8166-615F3CD8287B}"/>
              </a:ext>
            </a:extLst>
          </p:cNvPr>
          <p:cNvSpPr/>
          <p:nvPr/>
        </p:nvSpPr>
        <p:spPr>
          <a:xfrm>
            <a:off x="3838561" y="6079002"/>
            <a:ext cx="2020542" cy="258532"/>
          </a:xfrm>
          <a:prstGeom prst="rect">
            <a:avLst/>
          </a:prstGeom>
        </p:spPr>
        <p:txBody>
          <a:bodyPr wrap="square">
            <a:spAutoFit/>
          </a:bodyPr>
          <a:lstStyle/>
          <a:p>
            <a:pPr marL="0" marR="0" lvl="0" indent="0" algn="ctr" defTabSz="91410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60F914A6-943B-4474-A118-3AEAE115E0FF}"/>
              </a:ext>
            </a:extLst>
          </p:cNvPr>
          <p:cNvSpPr/>
          <p:nvPr/>
        </p:nvSpPr>
        <p:spPr>
          <a:xfrm>
            <a:off x="190111" y="4104591"/>
            <a:ext cx="1973286"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Business logic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pic>
        <p:nvPicPr>
          <p:cNvPr id="107" name="Image 106">
            <a:extLst>
              <a:ext uri="{FF2B5EF4-FFF2-40B4-BE49-F238E27FC236}">
                <a16:creationId xmlns:a16="http://schemas.microsoft.com/office/drawing/2014/main" id="{33B1EBCB-32F5-4482-B780-14665D356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190" y="1689305"/>
            <a:ext cx="1241378" cy="1241378"/>
          </a:xfrm>
          <a:prstGeom prst="rect">
            <a:avLst/>
          </a:prstGeom>
        </p:spPr>
      </p:pic>
      <p:pic>
        <p:nvPicPr>
          <p:cNvPr id="112" name="Image 111">
            <a:extLst>
              <a:ext uri="{FF2B5EF4-FFF2-40B4-BE49-F238E27FC236}">
                <a16:creationId xmlns:a16="http://schemas.microsoft.com/office/drawing/2014/main" id="{83DA3CB3-DA20-4E45-A564-90B6BD8C2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257" y="4889555"/>
            <a:ext cx="1633943" cy="1564707"/>
          </a:xfrm>
          <a:prstGeom prst="rect">
            <a:avLst/>
          </a:prstGeom>
        </p:spPr>
      </p:pic>
      <p:pic>
        <p:nvPicPr>
          <p:cNvPr id="113" name="Picture 24" descr="Resultado de imagen de sql azure logo">
            <a:extLst>
              <a:ext uri="{FF2B5EF4-FFF2-40B4-BE49-F238E27FC236}">
                <a16:creationId xmlns:a16="http://schemas.microsoft.com/office/drawing/2014/main" id="{8DA6AA73-7078-4296-9A2E-D8452302C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8581" y="5137386"/>
            <a:ext cx="725622" cy="7256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5" name="Image 114">
            <a:extLst>
              <a:ext uri="{FF2B5EF4-FFF2-40B4-BE49-F238E27FC236}">
                <a16:creationId xmlns:a16="http://schemas.microsoft.com/office/drawing/2014/main" id="{B48BF05D-D0D3-4E34-AA4A-32F75BE6B7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1641" y="5159283"/>
            <a:ext cx="603469" cy="603469"/>
          </a:xfrm>
          <a:prstGeom prst="rect">
            <a:avLst/>
          </a:prstGeom>
        </p:spPr>
      </p:pic>
      <p:pic>
        <p:nvPicPr>
          <p:cNvPr id="117" name="Image 116">
            <a:extLst>
              <a:ext uri="{FF2B5EF4-FFF2-40B4-BE49-F238E27FC236}">
                <a16:creationId xmlns:a16="http://schemas.microsoft.com/office/drawing/2014/main" id="{CD46F149-009E-455E-B00B-96957E1F9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6650" y="5146715"/>
            <a:ext cx="603469" cy="603469"/>
          </a:xfrm>
          <a:prstGeom prst="rect">
            <a:avLst/>
          </a:prstGeom>
        </p:spPr>
      </p:pic>
      <p:pic>
        <p:nvPicPr>
          <p:cNvPr id="125" name="Image 124">
            <a:extLst>
              <a:ext uri="{FF2B5EF4-FFF2-40B4-BE49-F238E27FC236}">
                <a16:creationId xmlns:a16="http://schemas.microsoft.com/office/drawing/2014/main" id="{D50C26B2-CE48-43A4-AB84-744D3DB274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2769" y="3702290"/>
            <a:ext cx="1026392" cy="1026392"/>
          </a:xfrm>
          <a:prstGeom prst="rect">
            <a:avLst/>
          </a:prstGeom>
        </p:spPr>
      </p:pic>
      <p:sp>
        <p:nvSpPr>
          <p:cNvPr id="128" name="Nuage 127">
            <a:extLst>
              <a:ext uri="{FF2B5EF4-FFF2-40B4-BE49-F238E27FC236}">
                <a16:creationId xmlns:a16="http://schemas.microsoft.com/office/drawing/2014/main" id="{545CBE8C-517E-45B8-845C-08B4A530BEB7}"/>
              </a:ext>
            </a:extLst>
          </p:cNvPr>
          <p:cNvSpPr/>
          <p:nvPr/>
        </p:nvSpPr>
        <p:spPr bwMode="auto">
          <a:xfrm>
            <a:off x="3294707" y="5859905"/>
            <a:ext cx="2799477"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Monolithic Databases are shared across services.</a:t>
            </a:r>
          </a:p>
        </p:txBody>
      </p:sp>
      <p:pic>
        <p:nvPicPr>
          <p:cNvPr id="130" name="Image 129">
            <a:extLst>
              <a:ext uri="{FF2B5EF4-FFF2-40B4-BE49-F238E27FC236}">
                <a16:creationId xmlns:a16="http://schemas.microsoft.com/office/drawing/2014/main" id="{7AC9D4EC-78E5-4EE1-8D22-252F212192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1382" y="1153417"/>
            <a:ext cx="1356255" cy="1356255"/>
          </a:xfrm>
          <a:prstGeom prst="rect">
            <a:avLst/>
          </a:prstGeom>
        </p:spPr>
      </p:pic>
      <p:cxnSp>
        <p:nvCxnSpPr>
          <p:cNvPr id="133" name="Connecteur droit 132">
            <a:extLst>
              <a:ext uri="{FF2B5EF4-FFF2-40B4-BE49-F238E27FC236}">
                <a16:creationId xmlns:a16="http://schemas.microsoft.com/office/drawing/2014/main" id="{E2B6384C-DB32-4C39-91A0-6AC26759BFCA}"/>
              </a:ext>
            </a:extLst>
          </p:cNvPr>
          <p:cNvCxnSpPr/>
          <p:nvPr/>
        </p:nvCxnSpPr>
        <p:spPr>
          <a:xfrm>
            <a:off x="0" y="2509672"/>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540E33FC-266B-4243-A110-45EE5144EDBC}"/>
              </a:ext>
            </a:extLst>
          </p:cNvPr>
          <p:cNvCxnSpPr/>
          <p:nvPr/>
        </p:nvCxnSpPr>
        <p:spPr>
          <a:xfrm>
            <a:off x="-28556" y="366938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94E24945-B83F-4282-85AC-0DBF20D7AD91}"/>
              </a:ext>
            </a:extLst>
          </p:cNvPr>
          <p:cNvCxnSpPr/>
          <p:nvPr/>
        </p:nvCxnSpPr>
        <p:spPr>
          <a:xfrm>
            <a:off x="1927" y="487407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ounded Rectangle 41">
            <a:extLst>
              <a:ext uri="{FF2B5EF4-FFF2-40B4-BE49-F238E27FC236}">
                <a16:creationId xmlns:a16="http://schemas.microsoft.com/office/drawing/2014/main" id="{AF216A88-A5F5-40C8-9E57-DB691DABE27A}"/>
              </a:ext>
            </a:extLst>
          </p:cNvPr>
          <p:cNvSpPr/>
          <p:nvPr/>
        </p:nvSpPr>
        <p:spPr bwMode="auto">
          <a:xfrm>
            <a:off x="7235349" y="4385581"/>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7" name="Flowchart: Magnetic Disk 42">
            <a:extLst>
              <a:ext uri="{FF2B5EF4-FFF2-40B4-BE49-F238E27FC236}">
                <a16:creationId xmlns:a16="http://schemas.microsoft.com/office/drawing/2014/main" id="{48871AA6-EDB5-4CFE-9978-111DFB90DE05}"/>
              </a:ext>
            </a:extLst>
          </p:cNvPr>
          <p:cNvSpPr/>
          <p:nvPr/>
        </p:nvSpPr>
        <p:spPr>
          <a:xfrm>
            <a:off x="7592312" y="5146715"/>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38" name="Straight Arrow Connector 45">
            <a:extLst>
              <a:ext uri="{FF2B5EF4-FFF2-40B4-BE49-F238E27FC236}">
                <a16:creationId xmlns:a16="http://schemas.microsoft.com/office/drawing/2014/main" id="{09D46678-4B89-48A6-8950-C068218E08F0}"/>
              </a:ext>
            </a:extLst>
          </p:cNvPr>
          <p:cNvCxnSpPr>
            <a:stCxn id="137" idx="1"/>
          </p:cNvCxnSpPr>
          <p:nvPr/>
        </p:nvCxnSpPr>
        <p:spPr>
          <a:xfrm flipV="1">
            <a:off x="7877942" y="4997665"/>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39" name="Hexagon 46">
            <a:extLst>
              <a:ext uri="{FF2B5EF4-FFF2-40B4-BE49-F238E27FC236}">
                <a16:creationId xmlns:a16="http://schemas.microsoft.com/office/drawing/2014/main" id="{B5766DBB-A8F0-46ED-BC8C-38E69799A449}"/>
              </a:ext>
            </a:extLst>
          </p:cNvPr>
          <p:cNvSpPr>
            <a:spLocks noChangeAspect="1"/>
          </p:cNvSpPr>
          <p:nvPr/>
        </p:nvSpPr>
        <p:spPr bwMode="auto">
          <a:xfrm>
            <a:off x="7588226" y="4457060"/>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BF6CEE54-1AF2-4841-BF14-EAB118E72329}"/>
              </a:ext>
            </a:extLst>
          </p:cNvPr>
          <p:cNvSpPr/>
          <p:nvPr/>
        </p:nvSpPr>
        <p:spPr>
          <a:xfrm>
            <a:off x="9803751" y="2679103"/>
            <a:ext cx="910593" cy="24622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Web apps</a:t>
            </a:r>
          </a:p>
        </p:txBody>
      </p:sp>
      <p:pic>
        <p:nvPicPr>
          <p:cNvPr id="141" name="Picture 23">
            <a:extLst>
              <a:ext uri="{FF2B5EF4-FFF2-40B4-BE49-F238E27FC236}">
                <a16:creationId xmlns:a16="http://schemas.microsoft.com/office/drawing/2014/main" id="{F9ADCCDF-692A-4C36-AE37-AD2244BAC8B5}"/>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7752891" y="4617969"/>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Rectangle 144">
            <a:extLst>
              <a:ext uri="{FF2B5EF4-FFF2-40B4-BE49-F238E27FC236}">
                <a16:creationId xmlns:a16="http://schemas.microsoft.com/office/drawing/2014/main" id="{AB7491EF-3655-4448-901F-878C06D977E1}"/>
              </a:ext>
            </a:extLst>
          </p:cNvPr>
          <p:cNvSpPr/>
          <p:nvPr/>
        </p:nvSpPr>
        <p:spPr>
          <a:xfrm>
            <a:off x="6230687" y="4097651"/>
            <a:ext cx="1593806" cy="30360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373" b="1" i="0" u="none" strike="noStrike" kern="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Microservices</a:t>
            </a:r>
          </a:p>
        </p:txBody>
      </p:sp>
      <p:sp>
        <p:nvSpPr>
          <p:cNvPr id="151" name="Rectangle 150">
            <a:extLst>
              <a:ext uri="{FF2B5EF4-FFF2-40B4-BE49-F238E27FC236}">
                <a16:creationId xmlns:a16="http://schemas.microsoft.com/office/drawing/2014/main" id="{9DFE4A56-99DA-4679-B0D3-6412C374A6B3}"/>
              </a:ext>
            </a:extLst>
          </p:cNvPr>
          <p:cNvSpPr/>
          <p:nvPr/>
        </p:nvSpPr>
        <p:spPr>
          <a:xfrm>
            <a:off x="6416546" y="2170866"/>
            <a:ext cx="1212852" cy="646331"/>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Desktop &amp; Mobile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apps</a:t>
            </a:r>
          </a:p>
        </p:txBody>
      </p:sp>
      <p:cxnSp>
        <p:nvCxnSpPr>
          <p:cNvPr id="152" name="Straight Arrow Connector 158">
            <a:extLst>
              <a:ext uri="{FF2B5EF4-FFF2-40B4-BE49-F238E27FC236}">
                <a16:creationId xmlns:a16="http://schemas.microsoft.com/office/drawing/2014/main" id="{66F3B0E9-EC8A-42DA-A264-007C56416EEF}"/>
              </a:ext>
            </a:extLst>
          </p:cNvPr>
          <p:cNvCxnSpPr>
            <a:cxnSpLocks/>
          </p:cNvCxnSpPr>
          <p:nvPr/>
        </p:nvCxnSpPr>
        <p:spPr>
          <a:xfrm flipV="1">
            <a:off x="9772859" y="2778129"/>
            <a:ext cx="496" cy="41921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53" name="Straight Arrow Connector 52">
            <a:extLst>
              <a:ext uri="{FF2B5EF4-FFF2-40B4-BE49-F238E27FC236}">
                <a16:creationId xmlns:a16="http://schemas.microsoft.com/office/drawing/2014/main" id="{10F0A451-E2D8-4E1F-A6ED-CB62D5291A14}"/>
              </a:ext>
            </a:extLst>
          </p:cNvPr>
          <p:cNvCxnSpPr>
            <a:cxnSpLocks/>
          </p:cNvCxnSpPr>
          <p:nvPr/>
        </p:nvCxnSpPr>
        <p:spPr>
          <a:xfrm flipV="1">
            <a:off x="7955811" y="2685620"/>
            <a:ext cx="0" cy="511727"/>
          </a:xfrm>
          <a:prstGeom prst="straightConnector1">
            <a:avLst/>
          </a:prstGeom>
          <a:noFill/>
          <a:ln w="12700" cap="flat" cmpd="sng" algn="ctr">
            <a:solidFill>
              <a:schemeClr val="bg1">
                <a:lumMod val="50000"/>
              </a:schemeClr>
            </a:solidFill>
            <a:prstDash val="solid"/>
            <a:miter lim="800000"/>
            <a:tailEnd type="triangle"/>
          </a:ln>
          <a:effectLst/>
        </p:spPr>
      </p:cxnSp>
      <p:sp>
        <p:nvSpPr>
          <p:cNvPr id="157" name="Rectangle 156">
            <a:extLst>
              <a:ext uri="{FF2B5EF4-FFF2-40B4-BE49-F238E27FC236}">
                <a16:creationId xmlns:a16="http://schemas.microsoft.com/office/drawing/2014/main" id="{316E1CAC-144D-4DEF-9123-26E60056371C}"/>
              </a:ext>
            </a:extLst>
          </p:cNvPr>
          <p:cNvSpPr/>
          <p:nvPr/>
        </p:nvSpPr>
        <p:spPr>
          <a:xfrm>
            <a:off x="7165224" y="5173004"/>
            <a:ext cx="500895"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59" name="Rounded Rectangle 41">
            <a:extLst>
              <a:ext uri="{FF2B5EF4-FFF2-40B4-BE49-F238E27FC236}">
                <a16:creationId xmlns:a16="http://schemas.microsoft.com/office/drawing/2014/main" id="{76C9C627-B709-4443-8BBC-CEAF56F23127}"/>
              </a:ext>
            </a:extLst>
          </p:cNvPr>
          <p:cNvSpPr/>
          <p:nvPr/>
        </p:nvSpPr>
        <p:spPr bwMode="auto">
          <a:xfrm>
            <a:off x="8648268" y="4398843"/>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60" name="Flowchart: Magnetic Disk 165">
            <a:extLst>
              <a:ext uri="{FF2B5EF4-FFF2-40B4-BE49-F238E27FC236}">
                <a16:creationId xmlns:a16="http://schemas.microsoft.com/office/drawing/2014/main" id="{6FC73919-3B09-46C1-9FEE-4EF9EF840CA0}"/>
              </a:ext>
            </a:extLst>
          </p:cNvPr>
          <p:cNvSpPr/>
          <p:nvPr/>
        </p:nvSpPr>
        <p:spPr>
          <a:xfrm>
            <a:off x="9005231" y="5159977"/>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61" name="Straight Arrow Connector 172">
            <a:extLst>
              <a:ext uri="{FF2B5EF4-FFF2-40B4-BE49-F238E27FC236}">
                <a16:creationId xmlns:a16="http://schemas.microsoft.com/office/drawing/2014/main" id="{87B07D06-47ED-4E83-AB6D-3C587D4B51BA}"/>
              </a:ext>
            </a:extLst>
          </p:cNvPr>
          <p:cNvCxnSpPr>
            <a:stCxn id="160" idx="1"/>
          </p:cNvCxnSpPr>
          <p:nvPr/>
        </p:nvCxnSpPr>
        <p:spPr>
          <a:xfrm flipV="1">
            <a:off x="9290861" y="5010927"/>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62" name="Hexagon 173">
            <a:extLst>
              <a:ext uri="{FF2B5EF4-FFF2-40B4-BE49-F238E27FC236}">
                <a16:creationId xmlns:a16="http://schemas.microsoft.com/office/drawing/2014/main" id="{786017E5-E1F8-4719-9BAB-DDD2AF50A335}"/>
              </a:ext>
            </a:extLst>
          </p:cNvPr>
          <p:cNvSpPr>
            <a:spLocks noChangeAspect="1"/>
          </p:cNvSpPr>
          <p:nvPr/>
        </p:nvSpPr>
        <p:spPr bwMode="auto">
          <a:xfrm>
            <a:off x="9001145" y="4470322"/>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163" name="Picture 23">
            <a:extLst>
              <a:ext uri="{FF2B5EF4-FFF2-40B4-BE49-F238E27FC236}">
                <a16:creationId xmlns:a16="http://schemas.microsoft.com/office/drawing/2014/main" id="{745DE15C-26E1-4174-839A-2357B905E161}"/>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9165810" y="4631231"/>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Rectangle 163">
            <a:extLst>
              <a:ext uri="{FF2B5EF4-FFF2-40B4-BE49-F238E27FC236}">
                <a16:creationId xmlns:a16="http://schemas.microsoft.com/office/drawing/2014/main" id="{1B58EDE4-BC10-4EBB-9FCA-B62E363C6FA6}"/>
              </a:ext>
            </a:extLst>
          </p:cNvPr>
          <p:cNvSpPr/>
          <p:nvPr/>
        </p:nvSpPr>
        <p:spPr>
          <a:xfrm>
            <a:off x="8590021" y="5173004"/>
            <a:ext cx="500895" cy="553998"/>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65" name="Rounded Rectangle 41">
            <a:extLst>
              <a:ext uri="{FF2B5EF4-FFF2-40B4-BE49-F238E27FC236}">
                <a16:creationId xmlns:a16="http://schemas.microsoft.com/office/drawing/2014/main" id="{59D893EC-09A9-4AC9-B2E7-E5BD99F0C892}"/>
              </a:ext>
            </a:extLst>
          </p:cNvPr>
          <p:cNvSpPr/>
          <p:nvPr/>
        </p:nvSpPr>
        <p:spPr bwMode="auto">
          <a:xfrm>
            <a:off x="10082904" y="4395847"/>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166" name="Straight Connector 67">
            <a:extLst>
              <a:ext uri="{FF2B5EF4-FFF2-40B4-BE49-F238E27FC236}">
                <a16:creationId xmlns:a16="http://schemas.microsoft.com/office/drawing/2014/main" id="{87F01E3D-3E70-47D1-A481-7C7666E1B1A2}"/>
              </a:ext>
            </a:extLst>
          </p:cNvPr>
          <p:cNvCxnSpPr>
            <a:cxnSpLocks/>
          </p:cNvCxnSpPr>
          <p:nvPr/>
        </p:nvCxnSpPr>
        <p:spPr>
          <a:xfrm>
            <a:off x="7350627" y="4123318"/>
            <a:ext cx="3741174" cy="985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167" name="Picture 80">
            <a:extLst>
              <a:ext uri="{FF2B5EF4-FFF2-40B4-BE49-F238E27FC236}">
                <a16:creationId xmlns:a16="http://schemas.microsoft.com/office/drawing/2014/main" id="{4E0AB105-839D-43C8-98A3-43959C904811}"/>
              </a:ext>
            </a:extLst>
          </p:cNvPr>
          <p:cNvPicPr>
            <a:picLocks noChangeAspect="1"/>
          </p:cNvPicPr>
          <p:nvPr/>
        </p:nvPicPr>
        <p:blipFill>
          <a:blip r:embed="rId11"/>
          <a:stretch>
            <a:fillRect/>
          </a:stretch>
        </p:blipFill>
        <p:spPr>
          <a:xfrm>
            <a:off x="10415435" y="4485116"/>
            <a:ext cx="552414" cy="512549"/>
          </a:xfrm>
          <a:prstGeom prst="rect">
            <a:avLst/>
          </a:prstGeom>
        </p:spPr>
      </p:pic>
      <p:sp>
        <p:nvSpPr>
          <p:cNvPr id="168" name="Rectangle 167">
            <a:extLst>
              <a:ext uri="{FF2B5EF4-FFF2-40B4-BE49-F238E27FC236}">
                <a16:creationId xmlns:a16="http://schemas.microsoft.com/office/drawing/2014/main" id="{397AECD6-69E7-4039-8A3B-55AC9CF6DA3F}"/>
              </a:ext>
            </a:extLst>
          </p:cNvPr>
          <p:cNvSpPr/>
          <p:nvPr/>
        </p:nvSpPr>
        <p:spPr>
          <a:xfrm>
            <a:off x="10338753" y="5116819"/>
            <a:ext cx="737531"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Stateful service</a:t>
            </a:r>
          </a:p>
        </p:txBody>
      </p:sp>
      <p:cxnSp>
        <p:nvCxnSpPr>
          <p:cNvPr id="169" name="Straight Arrow Connector 195">
            <a:extLst>
              <a:ext uri="{FF2B5EF4-FFF2-40B4-BE49-F238E27FC236}">
                <a16:creationId xmlns:a16="http://schemas.microsoft.com/office/drawing/2014/main" id="{F03BAF7D-9724-4045-BDBE-CB06C035CFAE}"/>
              </a:ext>
            </a:extLst>
          </p:cNvPr>
          <p:cNvCxnSpPr>
            <a:cxnSpLocks/>
          </p:cNvCxnSpPr>
          <p:nvPr/>
        </p:nvCxnSpPr>
        <p:spPr>
          <a:xfrm flipV="1">
            <a:off x="7859555" y="4123317"/>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0" name="Straight Arrow Connector 196">
            <a:extLst>
              <a:ext uri="{FF2B5EF4-FFF2-40B4-BE49-F238E27FC236}">
                <a16:creationId xmlns:a16="http://schemas.microsoft.com/office/drawing/2014/main" id="{69CD229D-BB1C-428F-B035-15064459FC55}"/>
              </a:ext>
            </a:extLst>
          </p:cNvPr>
          <p:cNvCxnSpPr>
            <a:cxnSpLocks/>
          </p:cNvCxnSpPr>
          <p:nvPr/>
        </p:nvCxnSpPr>
        <p:spPr>
          <a:xfrm flipV="1">
            <a:off x="9287165" y="4126944"/>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1" name="Straight Arrow Connector 197">
            <a:extLst>
              <a:ext uri="{FF2B5EF4-FFF2-40B4-BE49-F238E27FC236}">
                <a16:creationId xmlns:a16="http://schemas.microsoft.com/office/drawing/2014/main" id="{BB4495D4-0224-4E80-B63C-BC109874A86E}"/>
              </a:ext>
            </a:extLst>
          </p:cNvPr>
          <p:cNvCxnSpPr>
            <a:cxnSpLocks/>
          </p:cNvCxnSpPr>
          <p:nvPr/>
        </p:nvCxnSpPr>
        <p:spPr>
          <a:xfrm flipV="1">
            <a:off x="10691641" y="4133175"/>
            <a:ext cx="0" cy="262265"/>
          </a:xfrm>
          <a:prstGeom prst="straightConnector1">
            <a:avLst/>
          </a:prstGeom>
          <a:noFill/>
          <a:ln w="12700" cap="flat" cmpd="sng" algn="ctr">
            <a:solidFill>
              <a:schemeClr val="bg1">
                <a:lumMod val="50000"/>
              </a:schemeClr>
            </a:solidFill>
            <a:prstDash val="solid"/>
            <a:miter lim="800000"/>
            <a:tailEnd type="triangle"/>
          </a:ln>
          <a:effectLst/>
        </p:spPr>
      </p:cxnSp>
      <p:pic>
        <p:nvPicPr>
          <p:cNvPr id="172" name="Picture 8" descr="Image result for &quot;Azure SQL Database&quot; icon">
            <a:extLst>
              <a:ext uri="{FF2B5EF4-FFF2-40B4-BE49-F238E27FC236}">
                <a16:creationId xmlns:a16="http://schemas.microsoft.com/office/drawing/2014/main" id="{B063453B-60CC-4F98-ACBE-339929A58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724" y="5379064"/>
            <a:ext cx="306507" cy="306507"/>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0" descr="Image result for &quot;Azure Cosmos DB&quot; icon">
            <a:extLst>
              <a:ext uri="{FF2B5EF4-FFF2-40B4-BE49-F238E27FC236}">
                <a16:creationId xmlns:a16="http://schemas.microsoft.com/office/drawing/2014/main" id="{B2C1AD63-A94A-4BBA-A342-D462EA391B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4392" y="5388405"/>
            <a:ext cx="527264" cy="276814"/>
          </a:xfrm>
          <a:prstGeom prst="rect">
            <a:avLst/>
          </a:prstGeom>
          <a:noFill/>
          <a:extLst>
            <a:ext uri="{909E8E84-426E-40DD-AFC4-6F175D3DCCD1}">
              <a14:hiddenFill xmlns:a14="http://schemas.microsoft.com/office/drawing/2010/main">
                <a:solidFill>
                  <a:srgbClr val="FFFFFF"/>
                </a:solidFill>
              </a14:hiddenFill>
            </a:ext>
          </a:extLst>
        </p:spPr>
      </p:pic>
      <p:pic>
        <p:nvPicPr>
          <p:cNvPr id="174" name="Image 173">
            <a:extLst>
              <a:ext uri="{FF2B5EF4-FFF2-40B4-BE49-F238E27FC236}">
                <a16:creationId xmlns:a16="http://schemas.microsoft.com/office/drawing/2014/main" id="{47033E97-C51B-4EDE-920D-D0D453B98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826" y="1371019"/>
            <a:ext cx="1241378" cy="1241378"/>
          </a:xfrm>
          <a:prstGeom prst="rect">
            <a:avLst/>
          </a:prstGeom>
        </p:spPr>
      </p:pic>
      <p:pic>
        <p:nvPicPr>
          <p:cNvPr id="176" name="Image 175">
            <a:extLst>
              <a:ext uri="{FF2B5EF4-FFF2-40B4-BE49-F238E27FC236}">
                <a16:creationId xmlns:a16="http://schemas.microsoft.com/office/drawing/2014/main" id="{F3541965-1527-4401-8220-6299BDA2C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682" y="1336105"/>
            <a:ext cx="1483743" cy="1483743"/>
          </a:xfrm>
          <a:prstGeom prst="rect">
            <a:avLst/>
          </a:prstGeom>
        </p:spPr>
      </p:pic>
      <p:sp>
        <p:nvSpPr>
          <p:cNvPr id="177" name="Rectangle : coins arrondis 176">
            <a:extLst>
              <a:ext uri="{FF2B5EF4-FFF2-40B4-BE49-F238E27FC236}">
                <a16:creationId xmlns:a16="http://schemas.microsoft.com/office/drawing/2014/main" id="{9BF541E9-A750-45CD-A88F-BD766140BB2C}"/>
              </a:ext>
            </a:extLst>
          </p:cNvPr>
          <p:cNvSpPr/>
          <p:nvPr/>
        </p:nvSpPr>
        <p:spPr bwMode="auto">
          <a:xfrm>
            <a:off x="7445334" y="3346023"/>
            <a:ext cx="3296873" cy="622794"/>
          </a:xfrm>
          <a:prstGeom prst="roundRect">
            <a:avLst/>
          </a:prstGeom>
          <a:solidFill>
            <a:schemeClr val="accent1"/>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CA" sz="2000" dirty="0">
                <a:gradFill>
                  <a:gsLst>
                    <a:gs pos="0">
                      <a:srgbClr val="FFFFFF"/>
                    </a:gs>
                    <a:gs pos="100000">
                      <a:srgbClr val="FFFFFF"/>
                    </a:gs>
                  </a:gsLst>
                  <a:lin ang="5400000" scaled="0"/>
                </a:gradFill>
                <a:ea typeface="Segoe UI" pitchFamily="34" charset="0"/>
                <a:cs typeface="Segoe UI" pitchFamily="34" charset="0"/>
              </a:rPr>
              <a:t>API Gateway</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Nuage 177">
            <a:extLst>
              <a:ext uri="{FF2B5EF4-FFF2-40B4-BE49-F238E27FC236}">
                <a16:creationId xmlns:a16="http://schemas.microsoft.com/office/drawing/2014/main" id="{75D345FE-831E-4EE5-BC2B-8447EC7754D0}"/>
              </a:ext>
            </a:extLst>
          </p:cNvPr>
          <p:cNvSpPr/>
          <p:nvPr/>
        </p:nvSpPr>
        <p:spPr bwMode="auto">
          <a:xfrm>
            <a:off x="7972375" y="5895705"/>
            <a:ext cx="2799485"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cs typeface="Segoe UI" pitchFamily="34" charset="0"/>
              </a:rPr>
              <a:t>Each microservice owns its model/data!</a:t>
            </a:r>
          </a:p>
        </p:txBody>
      </p:sp>
      <p:pic>
        <p:nvPicPr>
          <p:cNvPr id="180" name="Image 179">
            <a:extLst>
              <a:ext uri="{FF2B5EF4-FFF2-40B4-BE49-F238E27FC236}">
                <a16:creationId xmlns:a16="http://schemas.microsoft.com/office/drawing/2014/main" id="{F140BFF5-CEB1-4088-923E-A2379450C38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91475" y="2518817"/>
            <a:ext cx="1109108" cy="1109108"/>
          </a:xfrm>
          <a:prstGeom prst="rect">
            <a:avLst/>
          </a:prstGeom>
        </p:spPr>
      </p:pic>
      <p:pic>
        <p:nvPicPr>
          <p:cNvPr id="182" name="Image 181">
            <a:extLst>
              <a:ext uri="{FF2B5EF4-FFF2-40B4-BE49-F238E27FC236}">
                <a16:creationId xmlns:a16="http://schemas.microsoft.com/office/drawing/2014/main" id="{0AA52179-5265-4B60-A781-F50D87AD62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18629" y="2751798"/>
            <a:ext cx="799568" cy="799568"/>
          </a:xfrm>
          <a:prstGeom prst="rect">
            <a:avLst/>
          </a:prstGeom>
        </p:spPr>
      </p:pic>
      <p:pic>
        <p:nvPicPr>
          <p:cNvPr id="57" name="Image 56">
            <a:extLst>
              <a:ext uri="{FF2B5EF4-FFF2-40B4-BE49-F238E27FC236}">
                <a16:creationId xmlns:a16="http://schemas.microsoft.com/office/drawing/2014/main" id="{45C713A3-8B14-44DA-B882-4421EB8FA3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02733" y="0"/>
            <a:ext cx="2617548" cy="4888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511369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A916A-83C2-4A52-BE00-8F316A21B926}"/>
              </a:ext>
            </a:extLst>
          </p:cNvPr>
          <p:cNvSpPr>
            <a:spLocks noGrp="1"/>
          </p:cNvSpPr>
          <p:nvPr>
            <p:ph type="title"/>
          </p:nvPr>
        </p:nvSpPr>
        <p:spPr/>
        <p:txBody>
          <a:bodyPr/>
          <a:lstStyle/>
          <a:p>
            <a:r>
              <a:rPr lang="en-CA" dirty="0"/>
              <a:t>Benefits of Microservices</a:t>
            </a:r>
          </a:p>
        </p:txBody>
      </p:sp>
      <p:sp>
        <p:nvSpPr>
          <p:cNvPr id="3" name="Espace réservé du texte 2">
            <a:extLst>
              <a:ext uri="{FF2B5EF4-FFF2-40B4-BE49-F238E27FC236}">
                <a16:creationId xmlns:a16="http://schemas.microsoft.com/office/drawing/2014/main" id="{2CDC2040-00F5-4C55-A156-800F6579449A}"/>
              </a:ext>
            </a:extLst>
          </p:cNvPr>
          <p:cNvSpPr>
            <a:spLocks noGrp="1"/>
          </p:cNvSpPr>
          <p:nvPr>
            <p:ph type="body" sz="quarter" idx="10"/>
          </p:nvPr>
        </p:nvSpPr>
        <p:spPr/>
        <p:txBody>
          <a:bodyPr/>
          <a:lstStyle/>
          <a:p>
            <a:r>
              <a:rPr lang="en-US" dirty="0"/>
              <a:t>Microservices allow to evolve, deploy and scale parts of the</a:t>
            </a:r>
            <a:br>
              <a:rPr lang="en-US" dirty="0"/>
            </a:br>
            <a:r>
              <a:rPr lang="en-US" dirty="0"/>
              <a:t>application independently</a:t>
            </a:r>
            <a:r>
              <a:rPr lang="en-CA" dirty="0"/>
              <a:t>.</a:t>
            </a:r>
            <a:endParaRPr lang="en-US" dirty="0"/>
          </a:p>
        </p:txBody>
      </p:sp>
      <p:sp>
        <p:nvSpPr>
          <p:cNvPr id="4" name="Espace réservé du texte 3">
            <a:extLst>
              <a:ext uri="{FF2B5EF4-FFF2-40B4-BE49-F238E27FC236}">
                <a16:creationId xmlns:a16="http://schemas.microsoft.com/office/drawing/2014/main" id="{D93DD81D-D2BB-414B-A234-B636218CEE34}"/>
              </a:ext>
            </a:extLst>
          </p:cNvPr>
          <p:cNvSpPr>
            <a:spLocks noGrp="1"/>
          </p:cNvSpPr>
          <p:nvPr>
            <p:ph type="body" sz="quarter" idx="11"/>
          </p:nvPr>
        </p:nvSpPr>
        <p:spPr/>
        <p:txBody>
          <a:bodyPr/>
          <a:lstStyle/>
          <a:p>
            <a:r>
              <a:rPr lang="en-US" dirty="0"/>
              <a:t>Microservices  offer great</a:t>
            </a:r>
            <a:br>
              <a:rPr lang="en-US" dirty="0"/>
            </a:br>
            <a:r>
              <a:rPr lang="en-US" dirty="0"/>
              <a:t>distributed software challenges.</a:t>
            </a:r>
          </a:p>
          <a:p>
            <a:endParaRPr lang="en-CA" dirty="0"/>
          </a:p>
        </p:txBody>
      </p:sp>
      <p:sp>
        <p:nvSpPr>
          <p:cNvPr id="5" name="Espace réservé du texte 4">
            <a:extLst>
              <a:ext uri="{FF2B5EF4-FFF2-40B4-BE49-F238E27FC236}">
                <a16:creationId xmlns:a16="http://schemas.microsoft.com/office/drawing/2014/main" id="{B525C862-687F-4ADF-9368-73AD2741EAFD}"/>
              </a:ext>
            </a:extLst>
          </p:cNvPr>
          <p:cNvSpPr>
            <a:spLocks noGrp="1"/>
          </p:cNvSpPr>
          <p:nvPr>
            <p:ph type="body" sz="quarter" idx="12"/>
          </p:nvPr>
        </p:nvSpPr>
        <p:spPr/>
        <p:txBody>
          <a:bodyPr/>
          <a:lstStyle/>
          <a:p>
            <a:r>
              <a:rPr lang="en-US" dirty="0"/>
              <a:t>Microservices</a:t>
            </a:r>
            <a:r>
              <a:rPr lang="fr-CA" dirty="0"/>
              <a:t> </a:t>
            </a:r>
            <a:r>
              <a:rPr lang="fr-CA" dirty="0" err="1"/>
              <a:t>is</a:t>
            </a:r>
            <a:r>
              <a:rPr lang="fr-CA" dirty="0"/>
              <a:t> </a:t>
            </a:r>
            <a:r>
              <a:rPr lang="en-US" dirty="0"/>
              <a:t>for large, scalable and long-term evolving applications. </a:t>
            </a:r>
            <a:endParaRPr lang="en-CA" dirty="0"/>
          </a:p>
        </p:txBody>
      </p:sp>
    </p:spTree>
    <p:extLst>
      <p:ext uri="{BB962C8B-B14F-4D97-AF65-F5344CB8AC3E}">
        <p14:creationId xmlns:p14="http://schemas.microsoft.com/office/powerpoint/2010/main" val="275611470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0.9|2.4|1.2|1.2"/>
</p:tagLst>
</file>

<file path=ppt/tags/tag2.xml><?xml version="1.0" encoding="utf-8"?>
<p:tagLst xmlns:a="http://schemas.openxmlformats.org/drawingml/2006/main" xmlns:r="http://schemas.openxmlformats.org/officeDocument/2006/relationships" xmlns:p="http://schemas.openxmlformats.org/presentationml/2006/main">
  <p:tag name="TIMING" val="|6.3"/>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4798</TotalTime>
  <Words>3314</Words>
  <Application>Microsoft Office PowerPoint</Application>
  <PresentationFormat>Grand écran</PresentationFormat>
  <Paragraphs>444</Paragraphs>
  <Slides>40</Slides>
  <Notes>30</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40</vt:i4>
      </vt:variant>
    </vt:vector>
  </HeadingPairs>
  <TitlesOfParts>
    <vt:vector size="54" baseType="lpstr">
      <vt:lpstr>Arial</vt:lpstr>
      <vt:lpstr>Calibri</vt:lpstr>
      <vt:lpstr>Calibri Light</vt:lpstr>
      <vt:lpstr>Edwardian Script ITC</vt:lpstr>
      <vt:lpstr>Segoe Pro</vt:lpstr>
      <vt:lpstr>Segoe Semibold</vt:lpstr>
      <vt:lpstr>Segoe UI</vt:lpstr>
      <vt:lpstr>Segoe UI Light</vt:lpstr>
      <vt:lpstr>Segoe UI Semibold</vt:lpstr>
      <vt:lpstr>Segoe UI Semilight</vt:lpstr>
      <vt:lpstr>Showcard Gothic</vt:lpstr>
      <vt:lpstr>Times New Roman</vt:lpstr>
      <vt:lpstr>Wingdings</vt:lpstr>
      <vt:lpstr>Thème Office</vt:lpstr>
      <vt:lpstr>Containerize Microservices with Service Fabric</vt:lpstr>
      <vt:lpstr>Agenda</vt:lpstr>
      <vt:lpstr>Digital transformation and business needs</vt:lpstr>
      <vt:lpstr>Monolithic vs Microservices Architecture</vt:lpstr>
      <vt:lpstr>Présentation PowerPoint</vt:lpstr>
      <vt:lpstr>Présentation PowerPoint</vt:lpstr>
      <vt:lpstr>Présentation PowerPoint</vt:lpstr>
      <vt:lpstr>Présentation PowerPoint</vt:lpstr>
      <vt:lpstr>Benefits of Microservices</vt:lpstr>
      <vt:lpstr>Microservices architecture and Patterns</vt:lpstr>
      <vt:lpstr>Présentation PowerPoint</vt:lpstr>
      <vt:lpstr>Présentation PowerPoint</vt:lpstr>
      <vt:lpstr>Containers in Azure: a complete Set of Choices </vt:lpstr>
      <vt:lpstr>PaaS vs CaaS vs FaaS</vt:lpstr>
      <vt:lpstr>Service Fabric overview </vt:lpstr>
      <vt:lpstr>Service Fabric Cluster structure</vt:lpstr>
      <vt:lpstr>Présentation PowerPoint</vt:lpstr>
      <vt:lpstr>Service Fabric: cloud application platform </vt:lpstr>
      <vt:lpstr>Présentation PowerPoint</vt:lpstr>
      <vt:lpstr>Présentation PowerPoint</vt:lpstr>
      <vt:lpstr>Présentation PowerPoint</vt:lpstr>
      <vt:lpstr>Service Fabric architecture </vt:lpstr>
      <vt:lpstr>Overview Monitoring and diagnostics</vt:lpstr>
      <vt:lpstr>Monitoring and diagnostics</vt:lpstr>
      <vt:lpstr>Prerequisites Environment</vt:lpstr>
      <vt:lpstr>Set up your windows development environment to buid Service Fabric</vt:lpstr>
      <vt:lpstr>Let’s start …</vt:lpstr>
      <vt:lpstr>Set up a local service Fabric Cluster</vt:lpstr>
      <vt:lpstr>Create a Service Fabric using Visual Studio</vt:lpstr>
      <vt:lpstr>Publish a Service Fabric in Visual Studio</vt:lpstr>
      <vt:lpstr>Build a .NET Service Fabric application</vt:lpstr>
      <vt:lpstr>Deploy a Service Fabric application to a cluster in Azure</vt:lpstr>
      <vt:lpstr>Execute Docker container in Service Fabric</vt:lpstr>
      <vt:lpstr>Docker container</vt:lpstr>
      <vt:lpstr>Containers</vt:lpstr>
      <vt:lpstr>Build and execute Docker container in Service Fabric</vt:lpstr>
      <vt:lpstr>Stateless Services and Stateful Services </vt:lpstr>
      <vt:lpstr>Conclusion</vt:lpstr>
      <vt:lpstr>References</vt:lpstr>
      <vt:lpstr>Hamida REBAI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Hamida REBAÏ</dc:creator>
  <cp:lastModifiedBy>Hamida REBAÏ</cp:lastModifiedBy>
  <cp:revision>211</cp:revision>
  <dcterms:created xsi:type="dcterms:W3CDTF">2020-04-22T13:09:52Z</dcterms:created>
  <dcterms:modified xsi:type="dcterms:W3CDTF">2020-08-11T15:22:26Z</dcterms:modified>
</cp:coreProperties>
</file>